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9"/>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Arimo Bold" charset="1" panose="020B0704020202020204"/>
      <p:regular r:id="rId22"/>
    </p:embeddedFont>
    <p:embeddedFont>
      <p:font typeface="Source Sans Pro Bold" charset="1" panose="020B0703030403020204"/>
      <p:regular r:id="rId23"/>
    </p:embeddedFont>
    <p:embeddedFont>
      <p:font typeface="Open Sans Bold" charset="1" panose="020B0806030504020204"/>
      <p:regular r:id="rId24"/>
    </p:embeddedFont>
    <p:embeddedFont>
      <p:font typeface="Playfair Display Bold" charset="1" panose="00000000000000000000"/>
      <p:regular r:id="rId25"/>
    </p:embeddedFont>
    <p:embeddedFont>
      <p:font typeface="Arimo" charset="1" panose="020B0604020202020204"/>
      <p:regular r:id="rId28"/>
    </p:embeddedFont>
    <p:embeddedFont>
      <p:font typeface="Source Sans Pro" charset="1" panose="020B0503030403020204"/>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notesMasters/notesMaster1.xml" Type="http://schemas.openxmlformats.org/officeDocument/2006/relationships/notesMaster"/><Relationship Id="rId2" Target="presProps.xml" Type="http://schemas.openxmlformats.org/officeDocument/2006/relationships/presProps"/><Relationship Id="rId20" Target="theme/theme2.xml" Type="http://schemas.openxmlformats.org/officeDocument/2006/relationships/theme"/><Relationship Id="rId21" Target="notesSlides/notesSlide1.xml" Type="http://schemas.openxmlformats.org/officeDocument/2006/relationships/note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notesSlides/notesSlide2.xml" Type="http://schemas.openxmlformats.org/officeDocument/2006/relationships/notesSlide"/><Relationship Id="rId27" Target="notesSlides/notesSlide3.xml" Type="http://schemas.openxmlformats.org/officeDocument/2006/relationships/notesSlide"/><Relationship Id="rId28" Target="fonts/font28.fntdata" Type="http://schemas.openxmlformats.org/officeDocument/2006/relationships/font"/><Relationship Id="rId29" Target="notesSlides/notesSlide4.xml" Type="http://schemas.openxmlformats.org/officeDocument/2006/relationships/notesSlide"/><Relationship Id="rId3" Target="viewProps.xml" Type="http://schemas.openxmlformats.org/officeDocument/2006/relationships/viewProps"/><Relationship Id="rId30" Target="fonts/font30.fntdata" Type="http://schemas.openxmlformats.org/officeDocument/2006/relationships/font"/><Relationship Id="rId31" Target="notesSlides/notesSlide5.xml" Type="http://schemas.openxmlformats.org/officeDocument/2006/relationships/notesSlide"/><Relationship Id="rId32" Target="notesSlides/notesSlide6.xml" Type="http://schemas.openxmlformats.org/officeDocument/2006/relationships/notesSlide"/><Relationship Id="rId33" Target="notesSlides/notesSlide7.xml" Type="http://schemas.openxmlformats.org/officeDocument/2006/relationships/notesSlide"/><Relationship Id="rId34" Target="notesSlides/notesSlide8.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d8TpzTGY.mp4>
</file>

<file path=ppt/media/image1.pn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jpeg>
</file>

<file path=ppt/media/image23.png>
</file>

<file path=ppt/media/image24.png>
</file>

<file path=ppt/media/image25.png>
</file>

<file path=ppt/media/image26.png>
</file>

<file path=ppt/media/image27.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3.png" Type="http://schemas.openxmlformats.org/officeDocument/2006/relationships/image"/><Relationship Id="rId7"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0.png" Type="http://schemas.openxmlformats.org/officeDocument/2006/relationships/image"/><Relationship Id="rId4" Target="../media/image21.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 Id="rId3" Target="../media/VAGd8TpzTGY.mp4" Type="http://schemas.openxmlformats.org/officeDocument/2006/relationships/video"/><Relationship Id="rId4" Target="../media/VAGd8TpzTGY.mp4" Type="http://schemas.microsoft.com/office/2007/relationships/media"/></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23.png" Type="http://schemas.openxmlformats.org/officeDocument/2006/relationships/image"/><Relationship Id="rId5" Target="../media/image24.png" Type="http://schemas.openxmlformats.org/officeDocument/2006/relationships/image"/><Relationship Id="rId6" Target="../media/image25.png" Type="http://schemas.openxmlformats.org/officeDocument/2006/relationships/image"/><Relationship Id="rId7" Target="../media/image26.png" Type="http://schemas.openxmlformats.org/officeDocument/2006/relationships/image"/><Relationship Id="rId8"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27.png" Type="http://schemas.openxmlformats.org/officeDocument/2006/relationships/image"/><Relationship Id="rId7"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 Id="rId4" Target="../media/image7.jpeg" Type="http://schemas.openxmlformats.org/officeDocument/2006/relationships/image"/><Relationship Id="rId5" Target="../media/image8.jpeg" Type="http://schemas.openxmlformats.org/officeDocument/2006/relationships/image"/><Relationship Id="rId6" Target="../media/image9.jpeg" Type="http://schemas.openxmlformats.org/officeDocument/2006/relationships/image"/><Relationship Id="rId7" Target="../media/image4.png" Type="http://schemas.openxmlformats.org/officeDocument/2006/relationships/image"/><Relationship Id="rId8" Target="../media/image10.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 Id="rId5" Target="../media/image1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 Id="rId5"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13.png" Type="http://schemas.openxmlformats.org/officeDocument/2006/relationships/image"/><Relationship Id="rId7"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14.jpeg" Type="http://schemas.openxmlformats.org/officeDocument/2006/relationships/image"/><Relationship Id="rId5" Target="../media/image4.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 Id="rId5"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Freeform 6" id="6"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6"/>
            <a:stretch>
              <a:fillRect l="0" t="0" r="0" b="0"/>
            </a:stretch>
          </a:blipFill>
        </p:spPr>
      </p:sp>
      <p:sp>
        <p:nvSpPr>
          <p:cNvPr name="TextBox 7" id="7"/>
          <p:cNvSpPr txBox="true"/>
          <p:nvPr/>
        </p:nvSpPr>
        <p:spPr>
          <a:xfrm rot="0">
            <a:off x="7905155" y="2633068"/>
            <a:ext cx="9335691" cy="2697212"/>
          </a:xfrm>
          <a:prstGeom prst="rect">
            <a:avLst/>
          </a:prstGeom>
        </p:spPr>
        <p:txBody>
          <a:bodyPr anchor="t" rtlCol="false" tIns="0" lIns="0" bIns="0" rIns="0">
            <a:spAutoFit/>
          </a:bodyPr>
          <a:lstStyle/>
          <a:p>
            <a:pPr algn="l">
              <a:lnSpc>
                <a:spcPts val="6875"/>
              </a:lnSpc>
            </a:pPr>
            <a:r>
              <a:rPr lang="en-US" b="true" sz="5500" spc="-111">
                <a:solidFill>
                  <a:srgbClr val="000000"/>
                </a:solidFill>
                <a:latin typeface="Arimo Bold"/>
                <a:ea typeface="Arimo Bold"/>
                <a:cs typeface="Arimo Bold"/>
                <a:sym typeface="Arimo Bold"/>
              </a:rPr>
              <a:t>L'évolution de Présentation du Projet : AI Serving Kasserine Heritage</a:t>
            </a:r>
          </a:p>
        </p:txBody>
      </p:sp>
      <p:sp>
        <p:nvSpPr>
          <p:cNvPr name="TextBox 8" id="8"/>
          <p:cNvSpPr txBox="true"/>
          <p:nvPr/>
        </p:nvSpPr>
        <p:spPr>
          <a:xfrm rot="0">
            <a:off x="7905155" y="5674221"/>
            <a:ext cx="9335691" cy="998941"/>
          </a:xfrm>
          <a:prstGeom prst="rect">
            <a:avLst/>
          </a:prstGeom>
        </p:spPr>
        <p:txBody>
          <a:bodyPr anchor="t" rtlCol="false" tIns="0" lIns="0" bIns="0" rIns="0">
            <a:spAutoFit/>
          </a:bodyPr>
          <a:lstStyle/>
          <a:p>
            <a:pPr algn="l">
              <a:lnSpc>
                <a:spcPts val="4074"/>
              </a:lnSpc>
            </a:pPr>
            <a:r>
              <a:rPr lang="en-US" b="true" sz="2512" spc="-51">
                <a:solidFill>
                  <a:srgbClr val="272525"/>
                </a:solidFill>
                <a:latin typeface="Source Sans Pro Bold"/>
                <a:ea typeface="Source Sans Pro Bold"/>
                <a:cs typeface="Source Sans Pro Bold"/>
                <a:sym typeface="Source Sans Pro Bold"/>
              </a:rPr>
              <a:t>Bienvenue à ce projet passionnant qui vise à révolutionner la manière dont nous préservons et promouvons le patrimoine de Kasserine.</a:t>
            </a:r>
          </a:p>
        </p:txBody>
      </p:sp>
      <p:sp>
        <p:nvSpPr>
          <p:cNvPr name="Freeform 9" id="9"/>
          <p:cNvSpPr/>
          <p:nvPr/>
        </p:nvSpPr>
        <p:spPr>
          <a:xfrm flipH="false" flipV="false" rot="0">
            <a:off x="16049019" y="-291331"/>
            <a:ext cx="2571489" cy="2640063"/>
          </a:xfrm>
          <a:custGeom>
            <a:avLst/>
            <a:gdLst/>
            <a:ahLst/>
            <a:cxnLst/>
            <a:rect r="r" b="b" t="t" l="l"/>
            <a:pathLst>
              <a:path h="2640063" w="2571489">
                <a:moveTo>
                  <a:pt x="0" y="0"/>
                </a:moveTo>
                <a:lnTo>
                  <a:pt x="2571489" y="0"/>
                </a:lnTo>
                <a:lnTo>
                  <a:pt x="2571489" y="2640062"/>
                </a:lnTo>
                <a:lnTo>
                  <a:pt x="0" y="2640062"/>
                </a:lnTo>
                <a:lnTo>
                  <a:pt x="0" y="0"/>
                </a:lnTo>
                <a:close/>
              </a:path>
            </a:pathLst>
          </a:custGeom>
          <a:blipFill>
            <a:blip r:embed="rId7"/>
            <a:stretch>
              <a:fillRect l="0" t="0" r="0" b="0"/>
            </a:stretch>
          </a:blipFill>
        </p:spPr>
      </p:sp>
      <p:sp>
        <p:nvSpPr>
          <p:cNvPr name="TextBox 10" id="10"/>
          <p:cNvSpPr txBox="true"/>
          <p:nvPr/>
        </p:nvSpPr>
        <p:spPr>
          <a:xfrm rot="0">
            <a:off x="17125647" y="9195752"/>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01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537376" y="-7897"/>
            <a:ext cx="1750624" cy="1797306"/>
          </a:xfrm>
          <a:custGeom>
            <a:avLst/>
            <a:gdLst/>
            <a:ahLst/>
            <a:cxnLst/>
            <a:rect r="r" b="b" t="t" l="l"/>
            <a:pathLst>
              <a:path h="1797306" w="1750624">
                <a:moveTo>
                  <a:pt x="0" y="0"/>
                </a:moveTo>
                <a:lnTo>
                  <a:pt x="1750624" y="0"/>
                </a:lnTo>
                <a:lnTo>
                  <a:pt x="1750624" y="1797307"/>
                </a:lnTo>
                <a:lnTo>
                  <a:pt x="0" y="1797307"/>
                </a:lnTo>
                <a:lnTo>
                  <a:pt x="0" y="0"/>
                </a:lnTo>
                <a:close/>
              </a:path>
            </a:pathLst>
          </a:custGeom>
          <a:blipFill>
            <a:blip r:embed="rId2"/>
            <a:stretch>
              <a:fillRect l="0" t="0" r="0" b="0"/>
            </a:stretch>
          </a:blipFill>
        </p:spPr>
      </p:sp>
      <p:sp>
        <p:nvSpPr>
          <p:cNvPr name="Freeform 3" id="3"/>
          <p:cNvSpPr/>
          <p:nvPr/>
        </p:nvSpPr>
        <p:spPr>
          <a:xfrm flipH="false" flipV="false" rot="0">
            <a:off x="7147088" y="2510491"/>
            <a:ext cx="2504784" cy="5266018"/>
          </a:xfrm>
          <a:custGeom>
            <a:avLst/>
            <a:gdLst/>
            <a:ahLst/>
            <a:cxnLst/>
            <a:rect r="r" b="b" t="t" l="l"/>
            <a:pathLst>
              <a:path h="5266018" w="2504784">
                <a:moveTo>
                  <a:pt x="0" y="0"/>
                </a:moveTo>
                <a:lnTo>
                  <a:pt x="2504783" y="0"/>
                </a:lnTo>
                <a:lnTo>
                  <a:pt x="2504783" y="5266018"/>
                </a:lnTo>
                <a:lnTo>
                  <a:pt x="0" y="526601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618262" y="4254500"/>
            <a:ext cx="6531931" cy="889000"/>
          </a:xfrm>
          <a:prstGeom prst="rect">
            <a:avLst/>
          </a:prstGeom>
        </p:spPr>
        <p:txBody>
          <a:bodyPr anchor="t" rtlCol="false" tIns="0" lIns="0" bIns="0" rIns="0">
            <a:spAutoFit/>
          </a:bodyPr>
          <a:lstStyle/>
          <a:p>
            <a:pPr algn="l">
              <a:lnSpc>
                <a:spcPts val="6875"/>
              </a:lnSpc>
            </a:pPr>
            <a:r>
              <a:rPr lang="en-US" b="true" sz="5500" spc="-111">
                <a:solidFill>
                  <a:srgbClr val="000000"/>
                </a:solidFill>
                <a:latin typeface="Arimo Bold"/>
                <a:ea typeface="Arimo Bold"/>
                <a:cs typeface="Arimo Bold"/>
                <a:sym typeface="Arimo Bold"/>
              </a:rPr>
              <a:t>Demo Technique  </a:t>
            </a:r>
          </a:p>
        </p:txBody>
      </p:sp>
      <p:sp>
        <p:nvSpPr>
          <p:cNvPr name="TextBox 5" id="5"/>
          <p:cNvSpPr txBox="true"/>
          <p:nvPr/>
        </p:nvSpPr>
        <p:spPr>
          <a:xfrm rot="0">
            <a:off x="17152565" y="9109729"/>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11771" t="0" r="11771" b="0"/>
          <a:stretch>
            <a:fillRect/>
          </a:stretch>
        </p:blipFill>
        <p:spPr>
          <a:xfrm flipH="false" flipV="false" rot="0">
            <a:off x="1249767" y="346996"/>
            <a:ext cx="15788466" cy="9593008"/>
          </a:xfrm>
          <a:prstGeom prst="rect">
            <a:avLst/>
          </a:prstGeom>
        </p:spPr>
      </p:pic>
      <p:sp>
        <p:nvSpPr>
          <p:cNvPr name="TextBox 3" id="3"/>
          <p:cNvSpPr txBox="true"/>
          <p:nvPr/>
        </p:nvSpPr>
        <p:spPr>
          <a:xfrm rot="0">
            <a:off x="17152565" y="9109729"/>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11</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TextBox 6" id="6"/>
          <p:cNvSpPr txBox="true"/>
          <p:nvPr/>
        </p:nvSpPr>
        <p:spPr>
          <a:xfrm rot="0">
            <a:off x="7828658" y="743991"/>
            <a:ext cx="9488686" cy="1679079"/>
          </a:xfrm>
          <a:prstGeom prst="rect">
            <a:avLst/>
          </a:prstGeom>
        </p:spPr>
        <p:txBody>
          <a:bodyPr anchor="t" rtlCol="false" tIns="0" lIns="0" bIns="0" rIns="0">
            <a:spAutoFit/>
          </a:bodyPr>
          <a:lstStyle/>
          <a:p>
            <a:pPr algn="l">
              <a:lnSpc>
                <a:spcPts val="6374"/>
              </a:lnSpc>
            </a:pPr>
            <a:r>
              <a:rPr lang="en-US" sz="5125" spc="-102">
                <a:solidFill>
                  <a:srgbClr val="000000"/>
                </a:solidFill>
                <a:latin typeface="Arimo"/>
                <a:ea typeface="Arimo"/>
                <a:cs typeface="Arimo"/>
                <a:sym typeface="Arimo"/>
              </a:rPr>
              <a:t>Résultats attendus : Visibilité accrue, expérience immersive</a:t>
            </a:r>
          </a:p>
        </p:txBody>
      </p:sp>
      <p:sp>
        <p:nvSpPr>
          <p:cNvPr name="Freeform 7" id="7" descr="preencoded.png"/>
          <p:cNvSpPr/>
          <p:nvPr/>
        </p:nvSpPr>
        <p:spPr>
          <a:xfrm flipH="false" flipV="false" rot="0">
            <a:off x="7828658" y="2839045"/>
            <a:ext cx="1386631" cy="2218730"/>
          </a:xfrm>
          <a:custGeom>
            <a:avLst/>
            <a:gdLst/>
            <a:ahLst/>
            <a:cxnLst/>
            <a:rect r="r" b="b" t="t" l="l"/>
            <a:pathLst>
              <a:path h="2218730" w="1386631">
                <a:moveTo>
                  <a:pt x="0" y="0"/>
                </a:moveTo>
                <a:lnTo>
                  <a:pt x="1386631" y="0"/>
                </a:lnTo>
                <a:lnTo>
                  <a:pt x="1386631" y="2218730"/>
                </a:lnTo>
                <a:lnTo>
                  <a:pt x="0" y="2218730"/>
                </a:lnTo>
                <a:lnTo>
                  <a:pt x="0" y="0"/>
                </a:lnTo>
                <a:close/>
              </a:path>
            </a:pathLst>
          </a:custGeom>
          <a:blipFill>
            <a:blip r:embed="rId5"/>
            <a:stretch>
              <a:fillRect l="-131" t="0" r="-131" b="0"/>
            </a:stretch>
          </a:blipFill>
        </p:spPr>
      </p:sp>
      <p:sp>
        <p:nvSpPr>
          <p:cNvPr name="TextBox 8" id="8"/>
          <p:cNvSpPr txBox="true"/>
          <p:nvPr/>
        </p:nvSpPr>
        <p:spPr>
          <a:xfrm rot="0">
            <a:off x="9631264" y="3082531"/>
            <a:ext cx="3262907" cy="404812"/>
          </a:xfrm>
          <a:prstGeom prst="rect">
            <a:avLst/>
          </a:prstGeom>
        </p:spPr>
        <p:txBody>
          <a:bodyPr anchor="t" rtlCol="false" tIns="0" lIns="0" bIns="0" rIns="0">
            <a:spAutoFit/>
          </a:bodyPr>
          <a:lstStyle/>
          <a:p>
            <a:pPr algn="l">
              <a:lnSpc>
                <a:spcPts val="3187"/>
              </a:lnSpc>
            </a:pPr>
            <a:r>
              <a:rPr lang="en-US" b="true" sz="2562" spc="-51">
                <a:solidFill>
                  <a:srgbClr val="272525"/>
                </a:solidFill>
                <a:latin typeface="Arimo Bold"/>
                <a:ea typeface="Arimo Bold"/>
                <a:cs typeface="Arimo Bold"/>
                <a:sym typeface="Arimo Bold"/>
              </a:rPr>
              <a:t>Valorisation culturelle</a:t>
            </a:r>
          </a:p>
        </p:txBody>
      </p:sp>
      <p:sp>
        <p:nvSpPr>
          <p:cNvPr name="TextBox 9" id="9"/>
          <p:cNvSpPr txBox="true"/>
          <p:nvPr/>
        </p:nvSpPr>
        <p:spPr>
          <a:xfrm rot="0">
            <a:off x="9573220" y="3666579"/>
            <a:ext cx="7686080" cy="839788"/>
          </a:xfrm>
          <a:prstGeom prst="rect">
            <a:avLst/>
          </a:prstGeom>
        </p:spPr>
        <p:txBody>
          <a:bodyPr anchor="t" rtlCol="false" tIns="0" lIns="0" bIns="0" rIns="0">
            <a:spAutoFit/>
          </a:bodyPr>
          <a:lstStyle/>
          <a:p>
            <a:pPr algn="l">
              <a:lnSpc>
                <a:spcPts val="3437"/>
              </a:lnSpc>
            </a:pPr>
            <a:r>
              <a:rPr lang="en-US" sz="2125" spc="-43">
                <a:solidFill>
                  <a:srgbClr val="272525"/>
                </a:solidFill>
                <a:latin typeface="Source Sans Pro"/>
                <a:ea typeface="Source Sans Pro"/>
                <a:cs typeface="Source Sans Pro"/>
                <a:sym typeface="Source Sans Pro"/>
              </a:rPr>
              <a:t>Augmentation de la visibilité de Sbiba grâce aux technologies numériques</a:t>
            </a:r>
          </a:p>
        </p:txBody>
      </p:sp>
      <p:sp>
        <p:nvSpPr>
          <p:cNvPr name="Freeform 10" id="10" descr="preencoded.png"/>
          <p:cNvSpPr/>
          <p:nvPr/>
        </p:nvSpPr>
        <p:spPr>
          <a:xfrm flipH="false" flipV="false" rot="0">
            <a:off x="7828658" y="5057775"/>
            <a:ext cx="1386631" cy="2218730"/>
          </a:xfrm>
          <a:custGeom>
            <a:avLst/>
            <a:gdLst/>
            <a:ahLst/>
            <a:cxnLst/>
            <a:rect r="r" b="b" t="t" l="l"/>
            <a:pathLst>
              <a:path h="2218730" w="1386631">
                <a:moveTo>
                  <a:pt x="0" y="0"/>
                </a:moveTo>
                <a:lnTo>
                  <a:pt x="1386631" y="0"/>
                </a:lnTo>
                <a:lnTo>
                  <a:pt x="1386631" y="2218730"/>
                </a:lnTo>
                <a:lnTo>
                  <a:pt x="0" y="2218730"/>
                </a:lnTo>
                <a:lnTo>
                  <a:pt x="0" y="0"/>
                </a:lnTo>
                <a:close/>
              </a:path>
            </a:pathLst>
          </a:custGeom>
          <a:blipFill>
            <a:blip r:embed="rId6"/>
            <a:stretch>
              <a:fillRect l="-131" t="0" r="-131" b="0"/>
            </a:stretch>
          </a:blipFill>
        </p:spPr>
      </p:sp>
      <p:sp>
        <p:nvSpPr>
          <p:cNvPr name="TextBox 11" id="11"/>
          <p:cNvSpPr txBox="true"/>
          <p:nvPr/>
        </p:nvSpPr>
        <p:spPr>
          <a:xfrm rot="0">
            <a:off x="9631264" y="5315991"/>
            <a:ext cx="4625438" cy="404812"/>
          </a:xfrm>
          <a:prstGeom prst="rect">
            <a:avLst/>
          </a:prstGeom>
        </p:spPr>
        <p:txBody>
          <a:bodyPr anchor="t" rtlCol="false" tIns="0" lIns="0" bIns="0" rIns="0">
            <a:spAutoFit/>
          </a:bodyPr>
          <a:lstStyle/>
          <a:p>
            <a:pPr algn="l">
              <a:lnSpc>
                <a:spcPts val="3187"/>
              </a:lnSpc>
            </a:pPr>
            <a:r>
              <a:rPr lang="en-US" b="true" sz="2562" spc="-51">
                <a:solidFill>
                  <a:srgbClr val="272525"/>
                </a:solidFill>
                <a:latin typeface="Arimo Bold"/>
                <a:ea typeface="Arimo Bold"/>
                <a:cs typeface="Arimo Bold"/>
                <a:sym typeface="Arimo Bold"/>
              </a:rPr>
              <a:t>Sensibilisation et éducation</a:t>
            </a:r>
          </a:p>
        </p:txBody>
      </p:sp>
      <p:sp>
        <p:nvSpPr>
          <p:cNvPr name="TextBox 12" id="12"/>
          <p:cNvSpPr txBox="true"/>
          <p:nvPr/>
        </p:nvSpPr>
        <p:spPr>
          <a:xfrm rot="0">
            <a:off x="9631264" y="6037759"/>
            <a:ext cx="7686080" cy="411163"/>
          </a:xfrm>
          <a:prstGeom prst="rect">
            <a:avLst/>
          </a:prstGeom>
        </p:spPr>
        <p:txBody>
          <a:bodyPr anchor="t" rtlCol="false" tIns="0" lIns="0" bIns="0" rIns="0">
            <a:spAutoFit/>
          </a:bodyPr>
          <a:lstStyle/>
          <a:p>
            <a:pPr algn="l">
              <a:lnSpc>
                <a:spcPts val="3437"/>
              </a:lnSpc>
            </a:pPr>
            <a:r>
              <a:rPr lang="en-US" sz="2125" spc="-43">
                <a:solidFill>
                  <a:srgbClr val="272525"/>
                </a:solidFill>
                <a:latin typeface="Source Sans Pro"/>
                <a:ea typeface="Source Sans Pro"/>
                <a:cs typeface="Source Sans Pro"/>
                <a:sym typeface="Source Sans Pro"/>
              </a:rPr>
              <a:t>Une meilleure compréhension du patrimoine via l’IA interactive</a:t>
            </a:r>
          </a:p>
        </p:txBody>
      </p:sp>
      <p:sp>
        <p:nvSpPr>
          <p:cNvPr name="Freeform 13" id="13" descr="preencoded.png"/>
          <p:cNvSpPr/>
          <p:nvPr/>
        </p:nvSpPr>
        <p:spPr>
          <a:xfrm flipH="false" flipV="false" rot="0">
            <a:off x="7828658" y="7276505"/>
            <a:ext cx="1386631" cy="2218730"/>
          </a:xfrm>
          <a:custGeom>
            <a:avLst/>
            <a:gdLst/>
            <a:ahLst/>
            <a:cxnLst/>
            <a:rect r="r" b="b" t="t" l="l"/>
            <a:pathLst>
              <a:path h="2218730" w="1386631">
                <a:moveTo>
                  <a:pt x="0" y="0"/>
                </a:moveTo>
                <a:lnTo>
                  <a:pt x="1386631" y="0"/>
                </a:lnTo>
                <a:lnTo>
                  <a:pt x="1386631" y="2218730"/>
                </a:lnTo>
                <a:lnTo>
                  <a:pt x="0" y="2218730"/>
                </a:lnTo>
                <a:lnTo>
                  <a:pt x="0" y="0"/>
                </a:lnTo>
                <a:close/>
              </a:path>
            </a:pathLst>
          </a:custGeom>
          <a:blipFill>
            <a:blip r:embed="rId7"/>
            <a:stretch>
              <a:fillRect l="-131" t="0" r="-131" b="0"/>
            </a:stretch>
          </a:blipFill>
        </p:spPr>
      </p:sp>
      <p:sp>
        <p:nvSpPr>
          <p:cNvPr name="TextBox 14" id="14"/>
          <p:cNvSpPr txBox="true"/>
          <p:nvPr/>
        </p:nvSpPr>
        <p:spPr>
          <a:xfrm rot="0">
            <a:off x="9631264" y="7534721"/>
            <a:ext cx="3992166" cy="804862"/>
          </a:xfrm>
          <a:prstGeom prst="rect">
            <a:avLst/>
          </a:prstGeom>
        </p:spPr>
        <p:txBody>
          <a:bodyPr anchor="t" rtlCol="false" tIns="0" lIns="0" bIns="0" rIns="0">
            <a:spAutoFit/>
          </a:bodyPr>
          <a:lstStyle/>
          <a:p>
            <a:pPr algn="l">
              <a:lnSpc>
                <a:spcPts val="3187"/>
              </a:lnSpc>
            </a:pPr>
            <a:r>
              <a:rPr lang="en-US" b="true" sz="2562" spc="-51">
                <a:solidFill>
                  <a:srgbClr val="272525"/>
                </a:solidFill>
                <a:latin typeface="Arimo Bold"/>
                <a:ea typeface="Arimo Bold"/>
                <a:cs typeface="Arimo Bold"/>
                <a:sym typeface="Arimo Bold"/>
              </a:rPr>
              <a:t> Développement économique</a:t>
            </a:r>
          </a:p>
        </p:txBody>
      </p:sp>
      <p:sp>
        <p:nvSpPr>
          <p:cNvPr name="TextBox 15" id="15"/>
          <p:cNvSpPr txBox="true"/>
          <p:nvPr/>
        </p:nvSpPr>
        <p:spPr>
          <a:xfrm rot="0">
            <a:off x="9573220" y="8491984"/>
            <a:ext cx="7686080" cy="411163"/>
          </a:xfrm>
          <a:prstGeom prst="rect">
            <a:avLst/>
          </a:prstGeom>
        </p:spPr>
        <p:txBody>
          <a:bodyPr anchor="t" rtlCol="false" tIns="0" lIns="0" bIns="0" rIns="0">
            <a:spAutoFit/>
          </a:bodyPr>
          <a:lstStyle/>
          <a:p>
            <a:pPr algn="l">
              <a:lnSpc>
                <a:spcPts val="3437"/>
              </a:lnSpc>
            </a:pPr>
            <a:r>
              <a:rPr lang="en-US" sz="2125" spc="-43">
                <a:solidFill>
                  <a:srgbClr val="272525"/>
                </a:solidFill>
                <a:latin typeface="Source Sans Pro"/>
                <a:ea typeface="Source Sans Pro"/>
                <a:cs typeface="Source Sans Pro"/>
                <a:sym typeface="Source Sans Pro"/>
              </a:rPr>
              <a:t>Dynamisation du tourisme local et création de nouvelles opportunités.</a:t>
            </a:r>
          </a:p>
        </p:txBody>
      </p:sp>
      <p:sp>
        <p:nvSpPr>
          <p:cNvPr name="Freeform 16" id="16"/>
          <p:cNvSpPr/>
          <p:nvPr/>
        </p:nvSpPr>
        <p:spPr>
          <a:xfrm flipH="false" flipV="false" rot="0">
            <a:off x="16472122" y="-128209"/>
            <a:ext cx="2064447" cy="2119500"/>
          </a:xfrm>
          <a:custGeom>
            <a:avLst/>
            <a:gdLst/>
            <a:ahLst/>
            <a:cxnLst/>
            <a:rect r="r" b="b" t="t" l="l"/>
            <a:pathLst>
              <a:path h="2119500" w="2064447">
                <a:moveTo>
                  <a:pt x="0" y="0"/>
                </a:moveTo>
                <a:lnTo>
                  <a:pt x="2064448" y="0"/>
                </a:lnTo>
                <a:lnTo>
                  <a:pt x="2064448" y="2119500"/>
                </a:lnTo>
                <a:lnTo>
                  <a:pt x="0" y="2119500"/>
                </a:lnTo>
                <a:lnTo>
                  <a:pt x="0" y="0"/>
                </a:lnTo>
                <a:close/>
              </a:path>
            </a:pathLst>
          </a:custGeom>
          <a:blipFill>
            <a:blip r:embed="rId8"/>
            <a:stretch>
              <a:fillRect l="0" t="0" r="0" b="0"/>
            </a:stretch>
          </a:blipFill>
        </p:spPr>
      </p:sp>
      <p:sp>
        <p:nvSpPr>
          <p:cNvPr name="TextBox 17" id="17"/>
          <p:cNvSpPr txBox="true"/>
          <p:nvPr/>
        </p:nvSpPr>
        <p:spPr>
          <a:xfrm rot="0">
            <a:off x="17259300" y="9195752"/>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12</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748581" y="-34290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TextBox 6" id="6"/>
          <p:cNvSpPr txBox="true"/>
          <p:nvPr/>
        </p:nvSpPr>
        <p:spPr>
          <a:xfrm rot="0">
            <a:off x="422375" y="1253842"/>
            <a:ext cx="9335691" cy="1727200"/>
          </a:xfrm>
          <a:prstGeom prst="rect">
            <a:avLst/>
          </a:prstGeom>
        </p:spPr>
        <p:txBody>
          <a:bodyPr anchor="t" rtlCol="false" tIns="0" lIns="0" bIns="0" rIns="0">
            <a:spAutoFit/>
          </a:bodyPr>
          <a:lstStyle/>
          <a:p>
            <a:pPr algn="l">
              <a:lnSpc>
                <a:spcPts val="6875"/>
              </a:lnSpc>
            </a:pPr>
            <a:r>
              <a:rPr lang="en-US" b="true" sz="5500" spc="-111">
                <a:solidFill>
                  <a:srgbClr val="000000"/>
                </a:solidFill>
                <a:latin typeface="Playfair Display Bold"/>
                <a:ea typeface="Playfair Display Bold"/>
                <a:cs typeface="Playfair Display Bold"/>
                <a:sym typeface="Playfair Display Bold"/>
              </a:rPr>
              <a:t>Conclusion : L'IA, levier de développement du patrimoine</a:t>
            </a:r>
          </a:p>
        </p:txBody>
      </p:sp>
      <p:sp>
        <p:nvSpPr>
          <p:cNvPr name="TextBox 7" id="7"/>
          <p:cNvSpPr txBox="true"/>
          <p:nvPr/>
        </p:nvSpPr>
        <p:spPr>
          <a:xfrm rot="0">
            <a:off x="422375" y="3495491"/>
            <a:ext cx="9335691" cy="3392702"/>
          </a:xfrm>
          <a:prstGeom prst="rect">
            <a:avLst/>
          </a:prstGeom>
        </p:spPr>
        <p:txBody>
          <a:bodyPr anchor="t" rtlCol="false" tIns="0" lIns="0" bIns="0" rIns="0">
            <a:spAutoFit/>
          </a:bodyPr>
          <a:lstStyle/>
          <a:p>
            <a:pPr algn="l">
              <a:lnSpc>
                <a:spcPts val="4560"/>
              </a:lnSpc>
            </a:pPr>
            <a:r>
              <a:rPr lang="en-US" b="true" sz="2812" spc="-57">
                <a:solidFill>
                  <a:srgbClr val="272525"/>
                </a:solidFill>
                <a:latin typeface="Source Sans Pro Bold"/>
                <a:ea typeface="Source Sans Pro Bold"/>
                <a:cs typeface="Source Sans Pro Bold"/>
                <a:sym typeface="Source Sans Pro Bold"/>
              </a:rPr>
              <a:t>L'intelligence artificielle offre une opportunité unique pour préserver et promouvoir le patrimoine de Sbiba. Ce projet vise à faire de Sbiba une destination touristique incontournable, tout en favorisant le développement économique local et la sensibilisation à l'importance du patrimoine.</a:t>
            </a:r>
          </a:p>
        </p:txBody>
      </p:sp>
      <p:sp>
        <p:nvSpPr>
          <p:cNvPr name="Freeform 8" id="8"/>
          <p:cNvSpPr/>
          <p:nvPr/>
        </p:nvSpPr>
        <p:spPr>
          <a:xfrm flipH="false" flipV="false" rot="0">
            <a:off x="10562665" y="0"/>
            <a:ext cx="7725335" cy="10287000"/>
          </a:xfrm>
          <a:custGeom>
            <a:avLst/>
            <a:gdLst/>
            <a:ahLst/>
            <a:cxnLst/>
            <a:rect r="r" b="b" t="t" l="l"/>
            <a:pathLst>
              <a:path h="10287000" w="7725335">
                <a:moveTo>
                  <a:pt x="0" y="0"/>
                </a:moveTo>
                <a:lnTo>
                  <a:pt x="7725335" y="0"/>
                </a:lnTo>
                <a:lnTo>
                  <a:pt x="7725335" y="10287000"/>
                </a:lnTo>
                <a:lnTo>
                  <a:pt x="0" y="10287000"/>
                </a:lnTo>
                <a:lnTo>
                  <a:pt x="0" y="0"/>
                </a:lnTo>
                <a:close/>
              </a:path>
            </a:pathLst>
          </a:custGeom>
          <a:blipFill>
            <a:blip r:embed="rId6"/>
            <a:stretch>
              <a:fillRect l="-16579" t="0" r="-16579" b="0"/>
            </a:stretch>
          </a:blipFill>
        </p:spPr>
      </p:sp>
      <p:sp>
        <p:nvSpPr>
          <p:cNvPr name="Freeform 9" id="9"/>
          <p:cNvSpPr/>
          <p:nvPr/>
        </p:nvSpPr>
        <p:spPr>
          <a:xfrm flipH="false" flipV="false" rot="0">
            <a:off x="16539419" y="-105037"/>
            <a:ext cx="2208580" cy="2267475"/>
          </a:xfrm>
          <a:custGeom>
            <a:avLst/>
            <a:gdLst/>
            <a:ahLst/>
            <a:cxnLst/>
            <a:rect r="r" b="b" t="t" l="l"/>
            <a:pathLst>
              <a:path h="2267475" w="2208580">
                <a:moveTo>
                  <a:pt x="0" y="0"/>
                </a:moveTo>
                <a:lnTo>
                  <a:pt x="2208580" y="0"/>
                </a:lnTo>
                <a:lnTo>
                  <a:pt x="2208580" y="2267474"/>
                </a:lnTo>
                <a:lnTo>
                  <a:pt x="0" y="2267474"/>
                </a:lnTo>
                <a:lnTo>
                  <a:pt x="0" y="0"/>
                </a:lnTo>
                <a:close/>
              </a:path>
            </a:pathLst>
          </a:custGeom>
          <a:blipFill>
            <a:blip r:embed="rId7"/>
            <a:stretch>
              <a:fillRect l="0" t="0" r="0" b="0"/>
            </a:stretch>
          </a:blipFill>
        </p:spPr>
      </p:sp>
      <p:sp>
        <p:nvSpPr>
          <p:cNvPr name="TextBox 10" id="10"/>
          <p:cNvSpPr txBox="true"/>
          <p:nvPr/>
        </p:nvSpPr>
        <p:spPr>
          <a:xfrm rot="0">
            <a:off x="16162467" y="9057005"/>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14</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87847" y="1720152"/>
            <a:ext cx="2371396" cy="3576778"/>
            <a:chOff x="0" y="0"/>
            <a:chExt cx="1074431" cy="1620566"/>
          </a:xfrm>
        </p:grpSpPr>
        <p:sp>
          <p:nvSpPr>
            <p:cNvPr name="Freeform 3" id="3"/>
            <p:cNvSpPr/>
            <p:nvPr/>
          </p:nvSpPr>
          <p:spPr>
            <a:xfrm flipH="false" flipV="false" rot="0">
              <a:off x="0" y="0"/>
              <a:ext cx="1074431" cy="1620566"/>
            </a:xfrm>
            <a:custGeom>
              <a:avLst/>
              <a:gdLst/>
              <a:ahLst/>
              <a:cxnLst/>
              <a:rect r="r" b="b" t="t" l="l"/>
              <a:pathLst>
                <a:path h="1620566" w="1074431">
                  <a:moveTo>
                    <a:pt x="0" y="0"/>
                  </a:moveTo>
                  <a:lnTo>
                    <a:pt x="1074431" y="0"/>
                  </a:lnTo>
                  <a:lnTo>
                    <a:pt x="1074431" y="1620566"/>
                  </a:lnTo>
                  <a:lnTo>
                    <a:pt x="0" y="1620566"/>
                  </a:lnTo>
                  <a:close/>
                </a:path>
              </a:pathLst>
            </a:custGeom>
            <a:solidFill>
              <a:srgbClr val="DDDDDD"/>
            </a:solidFill>
          </p:spPr>
        </p:sp>
        <p:sp>
          <p:nvSpPr>
            <p:cNvPr name="TextBox 4" id="4"/>
            <p:cNvSpPr txBox="true"/>
            <p:nvPr/>
          </p:nvSpPr>
          <p:spPr>
            <a:xfrm>
              <a:off x="0" y="-38100"/>
              <a:ext cx="1074431" cy="1658666"/>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3046317" y="5066496"/>
            <a:ext cx="2279550" cy="3438247"/>
            <a:chOff x="0" y="0"/>
            <a:chExt cx="1074431" cy="1620566"/>
          </a:xfrm>
        </p:grpSpPr>
        <p:sp>
          <p:nvSpPr>
            <p:cNvPr name="Freeform 6" id="6"/>
            <p:cNvSpPr/>
            <p:nvPr/>
          </p:nvSpPr>
          <p:spPr>
            <a:xfrm flipH="false" flipV="false" rot="0">
              <a:off x="0" y="0"/>
              <a:ext cx="1074431" cy="1620566"/>
            </a:xfrm>
            <a:custGeom>
              <a:avLst/>
              <a:gdLst/>
              <a:ahLst/>
              <a:cxnLst/>
              <a:rect r="r" b="b" t="t" l="l"/>
              <a:pathLst>
                <a:path h="1620566" w="1074431">
                  <a:moveTo>
                    <a:pt x="0" y="0"/>
                  </a:moveTo>
                  <a:lnTo>
                    <a:pt x="1074431" y="0"/>
                  </a:lnTo>
                  <a:lnTo>
                    <a:pt x="1074431" y="1620566"/>
                  </a:lnTo>
                  <a:lnTo>
                    <a:pt x="0" y="1620566"/>
                  </a:lnTo>
                  <a:close/>
                </a:path>
              </a:pathLst>
            </a:custGeom>
            <a:solidFill>
              <a:srgbClr val="DDDDDD"/>
            </a:solidFill>
          </p:spPr>
        </p:sp>
        <p:sp>
          <p:nvSpPr>
            <p:cNvPr name="TextBox 7" id="7"/>
            <p:cNvSpPr txBox="true"/>
            <p:nvPr/>
          </p:nvSpPr>
          <p:spPr>
            <a:xfrm>
              <a:off x="0" y="-38100"/>
              <a:ext cx="1074431" cy="165866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5924689" y="2335040"/>
            <a:ext cx="2344603" cy="3536366"/>
            <a:chOff x="0" y="0"/>
            <a:chExt cx="1074431" cy="1620566"/>
          </a:xfrm>
        </p:grpSpPr>
        <p:sp>
          <p:nvSpPr>
            <p:cNvPr name="Freeform 9" id="9"/>
            <p:cNvSpPr/>
            <p:nvPr/>
          </p:nvSpPr>
          <p:spPr>
            <a:xfrm flipH="false" flipV="false" rot="0">
              <a:off x="0" y="0"/>
              <a:ext cx="1074431" cy="1620566"/>
            </a:xfrm>
            <a:custGeom>
              <a:avLst/>
              <a:gdLst/>
              <a:ahLst/>
              <a:cxnLst/>
              <a:rect r="r" b="b" t="t" l="l"/>
              <a:pathLst>
                <a:path h="1620566" w="1074431">
                  <a:moveTo>
                    <a:pt x="0" y="0"/>
                  </a:moveTo>
                  <a:lnTo>
                    <a:pt x="1074431" y="0"/>
                  </a:lnTo>
                  <a:lnTo>
                    <a:pt x="1074431" y="1620566"/>
                  </a:lnTo>
                  <a:lnTo>
                    <a:pt x="0" y="1620566"/>
                  </a:lnTo>
                  <a:close/>
                </a:path>
              </a:pathLst>
            </a:custGeom>
            <a:solidFill>
              <a:srgbClr val="DDDDDD"/>
            </a:solidFill>
          </p:spPr>
        </p:sp>
        <p:sp>
          <p:nvSpPr>
            <p:cNvPr name="TextBox 10" id="10"/>
            <p:cNvSpPr txBox="true"/>
            <p:nvPr/>
          </p:nvSpPr>
          <p:spPr>
            <a:xfrm>
              <a:off x="0" y="-38100"/>
              <a:ext cx="1074431" cy="1658666"/>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8600360" y="4635818"/>
            <a:ext cx="2497387" cy="3766811"/>
            <a:chOff x="0" y="0"/>
            <a:chExt cx="1074431" cy="1620566"/>
          </a:xfrm>
        </p:grpSpPr>
        <p:sp>
          <p:nvSpPr>
            <p:cNvPr name="Freeform 12" id="12"/>
            <p:cNvSpPr/>
            <p:nvPr/>
          </p:nvSpPr>
          <p:spPr>
            <a:xfrm flipH="false" flipV="false" rot="0">
              <a:off x="0" y="0"/>
              <a:ext cx="1074431" cy="1620566"/>
            </a:xfrm>
            <a:custGeom>
              <a:avLst/>
              <a:gdLst/>
              <a:ahLst/>
              <a:cxnLst/>
              <a:rect r="r" b="b" t="t" l="l"/>
              <a:pathLst>
                <a:path h="1620566" w="1074431">
                  <a:moveTo>
                    <a:pt x="0" y="0"/>
                  </a:moveTo>
                  <a:lnTo>
                    <a:pt x="1074431" y="0"/>
                  </a:lnTo>
                  <a:lnTo>
                    <a:pt x="1074431" y="1620566"/>
                  </a:lnTo>
                  <a:lnTo>
                    <a:pt x="0" y="1620566"/>
                  </a:lnTo>
                  <a:close/>
                </a:path>
              </a:pathLst>
            </a:custGeom>
            <a:solidFill>
              <a:srgbClr val="DDDDDD"/>
            </a:solidFill>
          </p:spPr>
        </p:sp>
        <p:sp>
          <p:nvSpPr>
            <p:cNvPr name="TextBox 13" id="13"/>
            <p:cNvSpPr txBox="true"/>
            <p:nvPr/>
          </p:nvSpPr>
          <p:spPr>
            <a:xfrm>
              <a:off x="0" y="-38100"/>
              <a:ext cx="1074431" cy="1658666"/>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727186" y="1868104"/>
            <a:ext cx="2212411" cy="3576778"/>
          </a:xfrm>
          <a:custGeom>
            <a:avLst/>
            <a:gdLst/>
            <a:ahLst/>
            <a:cxnLst/>
            <a:rect r="r" b="b" t="t" l="l"/>
            <a:pathLst>
              <a:path h="3576778" w="2212411">
                <a:moveTo>
                  <a:pt x="0" y="0"/>
                </a:moveTo>
                <a:lnTo>
                  <a:pt x="2212411" y="0"/>
                </a:lnTo>
                <a:lnTo>
                  <a:pt x="2212411" y="3576779"/>
                </a:lnTo>
                <a:lnTo>
                  <a:pt x="0" y="3576779"/>
                </a:lnTo>
                <a:lnTo>
                  <a:pt x="0" y="0"/>
                </a:lnTo>
                <a:close/>
              </a:path>
            </a:pathLst>
          </a:custGeom>
          <a:blipFill>
            <a:blip r:embed="rId2"/>
            <a:stretch>
              <a:fillRect l="-12903" t="0" r="-12903" b="0"/>
            </a:stretch>
          </a:blipFill>
        </p:spPr>
      </p:sp>
      <p:sp>
        <p:nvSpPr>
          <p:cNvPr name="Freeform 15" id="15"/>
          <p:cNvSpPr/>
          <p:nvPr/>
        </p:nvSpPr>
        <p:spPr>
          <a:xfrm flipH="false" flipV="false" rot="0">
            <a:off x="5762140" y="2480229"/>
            <a:ext cx="2355042" cy="3548540"/>
          </a:xfrm>
          <a:custGeom>
            <a:avLst/>
            <a:gdLst/>
            <a:ahLst/>
            <a:cxnLst/>
            <a:rect r="r" b="b" t="t" l="l"/>
            <a:pathLst>
              <a:path h="3548540" w="2355042">
                <a:moveTo>
                  <a:pt x="0" y="0"/>
                </a:moveTo>
                <a:lnTo>
                  <a:pt x="2355042" y="0"/>
                </a:lnTo>
                <a:lnTo>
                  <a:pt x="2355042" y="3548540"/>
                </a:lnTo>
                <a:lnTo>
                  <a:pt x="0" y="3548540"/>
                </a:lnTo>
                <a:lnTo>
                  <a:pt x="0" y="0"/>
                </a:lnTo>
                <a:close/>
              </a:path>
            </a:pathLst>
          </a:custGeom>
          <a:blipFill>
            <a:blip r:embed="rId3"/>
            <a:stretch>
              <a:fillRect l="-6435" t="0" r="-6435" b="0"/>
            </a:stretch>
          </a:blipFill>
        </p:spPr>
      </p:sp>
      <p:sp>
        <p:nvSpPr>
          <p:cNvPr name="Freeform 16" id="16"/>
          <p:cNvSpPr/>
          <p:nvPr/>
        </p:nvSpPr>
        <p:spPr>
          <a:xfrm flipH="false" flipV="false" rot="0">
            <a:off x="3180259" y="4956424"/>
            <a:ext cx="2281845" cy="3438247"/>
          </a:xfrm>
          <a:custGeom>
            <a:avLst/>
            <a:gdLst/>
            <a:ahLst/>
            <a:cxnLst/>
            <a:rect r="r" b="b" t="t" l="l"/>
            <a:pathLst>
              <a:path h="3438247" w="2281845">
                <a:moveTo>
                  <a:pt x="0" y="0"/>
                </a:moveTo>
                <a:lnTo>
                  <a:pt x="2281845" y="0"/>
                </a:lnTo>
                <a:lnTo>
                  <a:pt x="2281845" y="3438247"/>
                </a:lnTo>
                <a:lnTo>
                  <a:pt x="0" y="3438247"/>
                </a:lnTo>
                <a:lnTo>
                  <a:pt x="0" y="0"/>
                </a:lnTo>
                <a:close/>
              </a:path>
            </a:pathLst>
          </a:custGeom>
          <a:blipFill>
            <a:blip r:embed="rId4"/>
            <a:stretch>
              <a:fillRect l="-25891" t="0" r="-25891" b="0"/>
            </a:stretch>
          </a:blipFill>
        </p:spPr>
      </p:sp>
      <p:sp>
        <p:nvSpPr>
          <p:cNvPr name="Freeform 17" id="17"/>
          <p:cNvSpPr/>
          <p:nvPr/>
        </p:nvSpPr>
        <p:spPr>
          <a:xfrm flipH="false" flipV="false" rot="0">
            <a:off x="8372161" y="4635818"/>
            <a:ext cx="2789993" cy="3938703"/>
          </a:xfrm>
          <a:custGeom>
            <a:avLst/>
            <a:gdLst/>
            <a:ahLst/>
            <a:cxnLst/>
            <a:rect r="r" b="b" t="t" l="l"/>
            <a:pathLst>
              <a:path h="3938703" w="2789993">
                <a:moveTo>
                  <a:pt x="0" y="0"/>
                </a:moveTo>
                <a:lnTo>
                  <a:pt x="2789993" y="0"/>
                </a:lnTo>
                <a:lnTo>
                  <a:pt x="2789993" y="3938704"/>
                </a:lnTo>
                <a:lnTo>
                  <a:pt x="0" y="3938704"/>
                </a:lnTo>
                <a:lnTo>
                  <a:pt x="0" y="0"/>
                </a:lnTo>
                <a:close/>
              </a:path>
            </a:pathLst>
          </a:custGeom>
          <a:blipFill>
            <a:blip r:embed="rId5"/>
            <a:stretch>
              <a:fillRect l="-17267" t="-14440" r="-3754" b="0"/>
            </a:stretch>
          </a:blipFill>
        </p:spPr>
      </p:sp>
      <p:sp>
        <p:nvSpPr>
          <p:cNvPr name="AutoShape 18" id="18"/>
          <p:cNvSpPr/>
          <p:nvPr/>
        </p:nvSpPr>
        <p:spPr>
          <a:xfrm>
            <a:off x="17782836" y="-497664"/>
            <a:ext cx="0" cy="9755964"/>
          </a:xfrm>
          <a:prstGeom prst="line">
            <a:avLst/>
          </a:prstGeom>
          <a:ln cap="flat" w="38100">
            <a:solidFill>
              <a:srgbClr val="5B5B5B"/>
            </a:solidFill>
            <a:prstDash val="solid"/>
            <a:headEnd type="none" len="sm" w="sm"/>
            <a:tailEnd type="none" len="sm" w="sm"/>
          </a:ln>
        </p:spPr>
      </p:sp>
      <p:grpSp>
        <p:nvGrpSpPr>
          <p:cNvPr name="Group 19" id="19"/>
          <p:cNvGrpSpPr/>
          <p:nvPr/>
        </p:nvGrpSpPr>
        <p:grpSpPr>
          <a:xfrm rot="0">
            <a:off x="11595617" y="1866482"/>
            <a:ext cx="2497387" cy="3766811"/>
            <a:chOff x="0" y="0"/>
            <a:chExt cx="1074431" cy="1620566"/>
          </a:xfrm>
        </p:grpSpPr>
        <p:sp>
          <p:nvSpPr>
            <p:cNvPr name="Freeform 20" id="20"/>
            <p:cNvSpPr/>
            <p:nvPr/>
          </p:nvSpPr>
          <p:spPr>
            <a:xfrm flipH="false" flipV="false" rot="0">
              <a:off x="0" y="0"/>
              <a:ext cx="1074431" cy="1620566"/>
            </a:xfrm>
            <a:custGeom>
              <a:avLst/>
              <a:gdLst/>
              <a:ahLst/>
              <a:cxnLst/>
              <a:rect r="r" b="b" t="t" l="l"/>
              <a:pathLst>
                <a:path h="1620566" w="1074431">
                  <a:moveTo>
                    <a:pt x="0" y="0"/>
                  </a:moveTo>
                  <a:lnTo>
                    <a:pt x="1074431" y="0"/>
                  </a:lnTo>
                  <a:lnTo>
                    <a:pt x="1074431" y="1620566"/>
                  </a:lnTo>
                  <a:lnTo>
                    <a:pt x="0" y="1620566"/>
                  </a:lnTo>
                  <a:close/>
                </a:path>
              </a:pathLst>
            </a:custGeom>
            <a:solidFill>
              <a:srgbClr val="DDDDDD"/>
            </a:solidFill>
          </p:spPr>
        </p:sp>
        <p:sp>
          <p:nvSpPr>
            <p:cNvPr name="TextBox 21" id="21"/>
            <p:cNvSpPr txBox="true"/>
            <p:nvPr/>
          </p:nvSpPr>
          <p:spPr>
            <a:xfrm>
              <a:off x="0" y="-38100"/>
              <a:ext cx="1074431" cy="1658666"/>
            </a:xfrm>
            <a:prstGeom prst="rect">
              <a:avLst/>
            </a:prstGeom>
          </p:spPr>
          <p:txBody>
            <a:bodyPr anchor="ctr" rtlCol="false" tIns="50800" lIns="50800" bIns="50800" rIns="50800"/>
            <a:lstStyle/>
            <a:p>
              <a:pPr algn="ctr">
                <a:lnSpc>
                  <a:spcPts val="2659"/>
                </a:lnSpc>
                <a:spcBef>
                  <a:spcPct val="0"/>
                </a:spcBef>
              </a:pPr>
            </a:p>
          </p:txBody>
        </p:sp>
      </p:grpSp>
      <p:sp>
        <p:nvSpPr>
          <p:cNvPr name="Freeform 22" id="22"/>
          <p:cNvSpPr/>
          <p:nvPr/>
        </p:nvSpPr>
        <p:spPr>
          <a:xfrm flipH="false" flipV="false" rot="0">
            <a:off x="11457429" y="1720152"/>
            <a:ext cx="2500224" cy="3767297"/>
          </a:xfrm>
          <a:custGeom>
            <a:avLst/>
            <a:gdLst/>
            <a:ahLst/>
            <a:cxnLst/>
            <a:rect r="r" b="b" t="t" l="l"/>
            <a:pathLst>
              <a:path h="3767297" w="2500224">
                <a:moveTo>
                  <a:pt x="0" y="0"/>
                </a:moveTo>
                <a:lnTo>
                  <a:pt x="2500224" y="0"/>
                </a:lnTo>
                <a:lnTo>
                  <a:pt x="2500224" y="3767297"/>
                </a:lnTo>
                <a:lnTo>
                  <a:pt x="0" y="3767297"/>
                </a:lnTo>
                <a:lnTo>
                  <a:pt x="0" y="0"/>
                </a:lnTo>
                <a:close/>
              </a:path>
            </a:pathLst>
          </a:custGeom>
          <a:blipFill>
            <a:blip r:embed="rId6"/>
            <a:stretch>
              <a:fillRect l="0" t="-9064" r="0" b="-9064"/>
            </a:stretch>
          </a:blipFill>
        </p:spPr>
      </p:sp>
      <p:grpSp>
        <p:nvGrpSpPr>
          <p:cNvPr name="Group 23" id="23"/>
          <p:cNvGrpSpPr/>
          <p:nvPr/>
        </p:nvGrpSpPr>
        <p:grpSpPr>
          <a:xfrm rot="0">
            <a:off x="14250268" y="5795531"/>
            <a:ext cx="2497387" cy="3766811"/>
            <a:chOff x="0" y="0"/>
            <a:chExt cx="1074431" cy="1620566"/>
          </a:xfrm>
        </p:grpSpPr>
        <p:sp>
          <p:nvSpPr>
            <p:cNvPr name="Freeform 24" id="24"/>
            <p:cNvSpPr/>
            <p:nvPr/>
          </p:nvSpPr>
          <p:spPr>
            <a:xfrm flipH="false" flipV="false" rot="0">
              <a:off x="0" y="0"/>
              <a:ext cx="1074431" cy="1620566"/>
            </a:xfrm>
            <a:custGeom>
              <a:avLst/>
              <a:gdLst/>
              <a:ahLst/>
              <a:cxnLst/>
              <a:rect r="r" b="b" t="t" l="l"/>
              <a:pathLst>
                <a:path h="1620566" w="1074431">
                  <a:moveTo>
                    <a:pt x="0" y="0"/>
                  </a:moveTo>
                  <a:lnTo>
                    <a:pt x="1074431" y="0"/>
                  </a:lnTo>
                  <a:lnTo>
                    <a:pt x="1074431" y="1620566"/>
                  </a:lnTo>
                  <a:lnTo>
                    <a:pt x="0" y="1620566"/>
                  </a:lnTo>
                  <a:close/>
                </a:path>
              </a:pathLst>
            </a:custGeom>
            <a:solidFill>
              <a:srgbClr val="DDDDDD"/>
            </a:solidFill>
          </p:spPr>
        </p:sp>
        <p:sp>
          <p:nvSpPr>
            <p:cNvPr name="TextBox 25" id="25"/>
            <p:cNvSpPr txBox="true"/>
            <p:nvPr/>
          </p:nvSpPr>
          <p:spPr>
            <a:xfrm>
              <a:off x="0" y="-38100"/>
              <a:ext cx="1074431" cy="1658666"/>
            </a:xfrm>
            <a:prstGeom prst="rect">
              <a:avLst/>
            </a:prstGeom>
          </p:spPr>
          <p:txBody>
            <a:bodyPr anchor="ctr" rtlCol="false" tIns="50800" lIns="50800" bIns="50800" rIns="50800"/>
            <a:lstStyle/>
            <a:p>
              <a:pPr algn="ctr">
                <a:lnSpc>
                  <a:spcPts val="2659"/>
                </a:lnSpc>
                <a:spcBef>
                  <a:spcPct val="0"/>
                </a:spcBef>
              </a:pPr>
            </a:p>
          </p:txBody>
        </p:sp>
      </p:grpSp>
      <p:sp>
        <p:nvSpPr>
          <p:cNvPr name="Freeform 26" id="26"/>
          <p:cNvSpPr/>
          <p:nvPr/>
        </p:nvSpPr>
        <p:spPr>
          <a:xfrm flipH="false" flipV="false" rot="0">
            <a:off x="15838863" y="-291331"/>
            <a:ext cx="2571489" cy="2640062"/>
          </a:xfrm>
          <a:custGeom>
            <a:avLst/>
            <a:gdLst/>
            <a:ahLst/>
            <a:cxnLst/>
            <a:rect r="r" b="b" t="t" l="l"/>
            <a:pathLst>
              <a:path h="2640062" w="2571489">
                <a:moveTo>
                  <a:pt x="0" y="0"/>
                </a:moveTo>
                <a:lnTo>
                  <a:pt x="2571488" y="0"/>
                </a:lnTo>
                <a:lnTo>
                  <a:pt x="2571488" y="2640062"/>
                </a:lnTo>
                <a:lnTo>
                  <a:pt x="0" y="2640062"/>
                </a:lnTo>
                <a:lnTo>
                  <a:pt x="0" y="0"/>
                </a:lnTo>
                <a:close/>
              </a:path>
            </a:pathLst>
          </a:custGeom>
          <a:blipFill>
            <a:blip r:embed="rId7"/>
            <a:stretch>
              <a:fillRect l="0" t="0" r="0" b="0"/>
            </a:stretch>
          </a:blipFill>
        </p:spPr>
      </p:sp>
      <p:sp>
        <p:nvSpPr>
          <p:cNvPr name="Freeform 27" id="27"/>
          <p:cNvSpPr/>
          <p:nvPr/>
        </p:nvSpPr>
        <p:spPr>
          <a:xfrm flipH="false" flipV="false" rot="0">
            <a:off x="14371856" y="5795531"/>
            <a:ext cx="2254211" cy="3766811"/>
          </a:xfrm>
          <a:custGeom>
            <a:avLst/>
            <a:gdLst/>
            <a:ahLst/>
            <a:cxnLst/>
            <a:rect r="r" b="b" t="t" l="l"/>
            <a:pathLst>
              <a:path h="3766811" w="2254211">
                <a:moveTo>
                  <a:pt x="0" y="0"/>
                </a:moveTo>
                <a:lnTo>
                  <a:pt x="2254211" y="0"/>
                </a:lnTo>
                <a:lnTo>
                  <a:pt x="2254211" y="3766810"/>
                </a:lnTo>
                <a:lnTo>
                  <a:pt x="0" y="3766810"/>
                </a:lnTo>
                <a:lnTo>
                  <a:pt x="0" y="0"/>
                </a:lnTo>
                <a:close/>
              </a:path>
            </a:pathLst>
          </a:custGeom>
          <a:blipFill>
            <a:blip r:embed="rId8"/>
            <a:stretch>
              <a:fillRect l="-11135" t="0" r="-14190" b="0"/>
            </a:stretch>
          </a:blipFill>
        </p:spPr>
      </p:sp>
      <p:grpSp>
        <p:nvGrpSpPr>
          <p:cNvPr name="Group 28" id="28"/>
          <p:cNvGrpSpPr/>
          <p:nvPr/>
        </p:nvGrpSpPr>
        <p:grpSpPr>
          <a:xfrm rot="0">
            <a:off x="808838" y="5562293"/>
            <a:ext cx="2074603" cy="466476"/>
            <a:chOff x="0" y="0"/>
            <a:chExt cx="2766137" cy="621968"/>
          </a:xfrm>
        </p:grpSpPr>
        <p:sp>
          <p:nvSpPr>
            <p:cNvPr name="TextBox 29" id="29"/>
            <p:cNvSpPr txBox="true"/>
            <p:nvPr/>
          </p:nvSpPr>
          <p:spPr>
            <a:xfrm rot="0">
              <a:off x="0" y="-28575"/>
              <a:ext cx="2766137" cy="323977"/>
            </a:xfrm>
            <a:prstGeom prst="rect">
              <a:avLst/>
            </a:prstGeom>
          </p:spPr>
          <p:txBody>
            <a:bodyPr anchor="t" rtlCol="false" tIns="0" lIns="0" bIns="0" rIns="0">
              <a:spAutoFit/>
            </a:bodyPr>
            <a:lstStyle/>
            <a:p>
              <a:pPr algn="ctr">
                <a:lnSpc>
                  <a:spcPts val="2078"/>
                </a:lnSpc>
              </a:pPr>
              <a:r>
                <a:rPr lang="en-US" b="true" sz="1484" spc="65">
                  <a:solidFill>
                    <a:srgbClr val="000000"/>
                  </a:solidFill>
                  <a:latin typeface="Open Sans Bold"/>
                  <a:ea typeface="Open Sans Bold"/>
                  <a:cs typeface="Open Sans Bold"/>
                  <a:sym typeface="Open Sans Bold"/>
                </a:rPr>
                <a:t>MALEK SOUSSI</a:t>
              </a:r>
            </a:p>
          </p:txBody>
        </p:sp>
        <p:sp>
          <p:nvSpPr>
            <p:cNvPr name="TextBox 30" id="30"/>
            <p:cNvSpPr txBox="true"/>
            <p:nvPr/>
          </p:nvSpPr>
          <p:spPr>
            <a:xfrm rot="0">
              <a:off x="0" y="354131"/>
              <a:ext cx="2766137" cy="267837"/>
            </a:xfrm>
            <a:prstGeom prst="rect">
              <a:avLst/>
            </a:prstGeom>
          </p:spPr>
          <p:txBody>
            <a:bodyPr anchor="t" rtlCol="false" tIns="0" lIns="0" bIns="0" rIns="0">
              <a:spAutoFit/>
            </a:bodyPr>
            <a:lstStyle/>
            <a:p>
              <a:pPr algn="ctr">
                <a:lnSpc>
                  <a:spcPts val="1732"/>
                </a:lnSpc>
              </a:pPr>
            </a:p>
          </p:txBody>
        </p:sp>
      </p:grpSp>
      <p:sp>
        <p:nvSpPr>
          <p:cNvPr name="TextBox 31" id="31"/>
          <p:cNvSpPr txBox="true"/>
          <p:nvPr/>
        </p:nvSpPr>
        <p:spPr>
          <a:xfrm rot="0">
            <a:off x="3313923" y="8680484"/>
            <a:ext cx="2014517" cy="493593"/>
          </a:xfrm>
          <a:prstGeom prst="rect">
            <a:avLst/>
          </a:prstGeom>
        </p:spPr>
        <p:txBody>
          <a:bodyPr anchor="t" rtlCol="false" tIns="0" lIns="0" bIns="0" rIns="0">
            <a:spAutoFit/>
          </a:bodyPr>
          <a:lstStyle/>
          <a:p>
            <a:pPr algn="ctr">
              <a:lnSpc>
                <a:spcPts val="2010"/>
              </a:lnSpc>
            </a:pPr>
            <a:r>
              <a:rPr lang="en-US" b="true" sz="1435" spc="63">
                <a:solidFill>
                  <a:srgbClr val="000000"/>
                </a:solidFill>
                <a:latin typeface="Open Sans Bold"/>
                <a:ea typeface="Open Sans Bold"/>
                <a:cs typeface="Open Sans Bold"/>
                <a:sym typeface="Open Sans Bold"/>
              </a:rPr>
              <a:t>SKANDER KAMMOUN</a:t>
            </a:r>
          </a:p>
        </p:txBody>
      </p:sp>
      <p:sp>
        <p:nvSpPr>
          <p:cNvPr name="TextBox 32" id="32"/>
          <p:cNvSpPr txBox="true"/>
          <p:nvPr/>
        </p:nvSpPr>
        <p:spPr>
          <a:xfrm rot="0">
            <a:off x="6045176" y="6119007"/>
            <a:ext cx="2072006" cy="248963"/>
          </a:xfrm>
          <a:prstGeom prst="rect">
            <a:avLst/>
          </a:prstGeom>
        </p:spPr>
        <p:txBody>
          <a:bodyPr anchor="t" rtlCol="false" tIns="0" lIns="0" bIns="0" rIns="0">
            <a:spAutoFit/>
          </a:bodyPr>
          <a:lstStyle/>
          <a:p>
            <a:pPr algn="ctr">
              <a:lnSpc>
                <a:spcPts val="2067"/>
              </a:lnSpc>
            </a:pPr>
            <a:r>
              <a:rPr lang="en-US" b="true" sz="1476" spc="64">
                <a:solidFill>
                  <a:srgbClr val="000000"/>
                </a:solidFill>
                <a:latin typeface="Open Sans Bold"/>
                <a:ea typeface="Open Sans Bold"/>
                <a:cs typeface="Open Sans Bold"/>
                <a:sym typeface="Open Sans Bold"/>
              </a:rPr>
              <a:t>MARIEM MHAMDI</a:t>
            </a:r>
          </a:p>
        </p:txBody>
      </p:sp>
      <p:sp>
        <p:nvSpPr>
          <p:cNvPr name="TextBox 33" id="33"/>
          <p:cNvSpPr txBox="true"/>
          <p:nvPr/>
        </p:nvSpPr>
        <p:spPr>
          <a:xfrm rot="0">
            <a:off x="8663645" y="8709685"/>
            <a:ext cx="2207027" cy="272849"/>
          </a:xfrm>
          <a:prstGeom prst="rect">
            <a:avLst/>
          </a:prstGeom>
        </p:spPr>
        <p:txBody>
          <a:bodyPr anchor="t" rtlCol="false" tIns="0" lIns="0" bIns="0" rIns="0">
            <a:spAutoFit/>
          </a:bodyPr>
          <a:lstStyle/>
          <a:p>
            <a:pPr algn="ctr">
              <a:lnSpc>
                <a:spcPts val="2202"/>
              </a:lnSpc>
            </a:pPr>
            <a:r>
              <a:rPr lang="en-US" b="true" sz="1573" spc="69">
                <a:solidFill>
                  <a:srgbClr val="000000"/>
                </a:solidFill>
                <a:latin typeface="Open Sans Bold"/>
                <a:ea typeface="Open Sans Bold"/>
                <a:cs typeface="Open Sans Bold"/>
                <a:sym typeface="Open Sans Bold"/>
              </a:rPr>
              <a:t>HANENE ALLAGUI</a:t>
            </a:r>
          </a:p>
        </p:txBody>
      </p:sp>
      <p:sp>
        <p:nvSpPr>
          <p:cNvPr name="TextBox 34" id="34"/>
          <p:cNvSpPr txBox="true"/>
          <p:nvPr/>
        </p:nvSpPr>
        <p:spPr>
          <a:xfrm rot="0">
            <a:off x="11494091" y="5738742"/>
            <a:ext cx="2207027" cy="272849"/>
          </a:xfrm>
          <a:prstGeom prst="rect">
            <a:avLst/>
          </a:prstGeom>
        </p:spPr>
        <p:txBody>
          <a:bodyPr anchor="t" rtlCol="false" tIns="0" lIns="0" bIns="0" rIns="0">
            <a:spAutoFit/>
          </a:bodyPr>
          <a:lstStyle/>
          <a:p>
            <a:pPr algn="ctr">
              <a:lnSpc>
                <a:spcPts val="2202"/>
              </a:lnSpc>
            </a:pPr>
            <a:r>
              <a:rPr lang="en-US" b="true" sz="1573" spc="69">
                <a:solidFill>
                  <a:srgbClr val="000000"/>
                </a:solidFill>
                <a:latin typeface="Open Sans Bold"/>
                <a:ea typeface="Open Sans Bold"/>
                <a:cs typeface="Open Sans Bold"/>
                <a:sym typeface="Open Sans Bold"/>
              </a:rPr>
              <a:t>ROUA HARRATHI</a:t>
            </a:r>
          </a:p>
        </p:txBody>
      </p:sp>
      <p:sp>
        <p:nvSpPr>
          <p:cNvPr name="TextBox 35" id="35"/>
          <p:cNvSpPr txBox="true"/>
          <p:nvPr/>
        </p:nvSpPr>
        <p:spPr>
          <a:xfrm rot="0">
            <a:off x="13427160" y="9599930"/>
            <a:ext cx="2729137" cy="276073"/>
          </a:xfrm>
          <a:prstGeom prst="rect">
            <a:avLst/>
          </a:prstGeom>
        </p:spPr>
        <p:txBody>
          <a:bodyPr anchor="t" rtlCol="false" tIns="0" lIns="0" bIns="0" rIns="0">
            <a:spAutoFit/>
          </a:bodyPr>
          <a:lstStyle/>
          <a:p>
            <a:pPr algn="ctr" marL="0" indent="0" lvl="0">
              <a:lnSpc>
                <a:spcPts val="2202"/>
              </a:lnSpc>
              <a:spcBef>
                <a:spcPct val="0"/>
              </a:spcBef>
            </a:pPr>
            <a:r>
              <a:rPr lang="en-US" b="true" sz="1573" spc="69" strike="noStrike" u="none">
                <a:solidFill>
                  <a:srgbClr val="000000"/>
                </a:solidFill>
                <a:latin typeface="Open Sans Bold"/>
                <a:ea typeface="Open Sans Bold"/>
                <a:cs typeface="Open Sans Bold"/>
                <a:sym typeface="Open Sans Bold"/>
              </a:rPr>
              <a:t>NERSRINE LOUATI</a:t>
            </a:r>
          </a:p>
        </p:txBody>
      </p:sp>
      <p:sp>
        <p:nvSpPr>
          <p:cNvPr name="TextBox 36" id="36"/>
          <p:cNvSpPr txBox="true"/>
          <p:nvPr/>
        </p:nvSpPr>
        <p:spPr>
          <a:xfrm rot="0">
            <a:off x="16747655" y="9399905"/>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02</a:t>
            </a:r>
          </a:p>
        </p:txBody>
      </p:sp>
      <p:sp>
        <p:nvSpPr>
          <p:cNvPr name="TextBox 37" id="37"/>
          <p:cNvSpPr txBox="true"/>
          <p:nvPr/>
        </p:nvSpPr>
        <p:spPr>
          <a:xfrm rot="0">
            <a:off x="4332853" y="-252783"/>
            <a:ext cx="7236929" cy="1281483"/>
          </a:xfrm>
          <a:prstGeom prst="rect">
            <a:avLst/>
          </a:prstGeom>
        </p:spPr>
        <p:txBody>
          <a:bodyPr anchor="t" rtlCol="false" tIns="0" lIns="0" bIns="0" rIns="0">
            <a:spAutoFit/>
          </a:bodyPr>
          <a:lstStyle/>
          <a:p>
            <a:pPr algn="ctr">
              <a:lnSpc>
                <a:spcPts val="10239"/>
              </a:lnSpc>
              <a:spcBef>
                <a:spcPct val="0"/>
              </a:spcBef>
            </a:pPr>
            <a:r>
              <a:rPr lang="en-US" b="true" sz="8191" spc="-167">
                <a:solidFill>
                  <a:srgbClr val="000000"/>
                </a:solidFill>
                <a:latin typeface="Playfair Display Bold"/>
                <a:ea typeface="Playfair Display Bold"/>
                <a:cs typeface="Playfair Display Bold"/>
                <a:sym typeface="Playfair Display Bold"/>
              </a:rPr>
              <a:t>Notre équipe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5270906" y="1993102"/>
            <a:ext cx="11077484" cy="6300796"/>
            <a:chOff x="0" y="0"/>
            <a:chExt cx="28598461" cy="16266607"/>
          </a:xfrm>
        </p:grpSpPr>
        <p:sp>
          <p:nvSpPr>
            <p:cNvPr name="Freeform 4" id="4"/>
            <p:cNvSpPr/>
            <p:nvPr/>
          </p:nvSpPr>
          <p:spPr>
            <a:xfrm flipH="false" flipV="false" rot="0">
              <a:off x="0" y="0"/>
              <a:ext cx="28598462" cy="16266607"/>
            </a:xfrm>
            <a:custGeom>
              <a:avLst/>
              <a:gdLst/>
              <a:ahLst/>
              <a:cxnLst/>
              <a:rect r="r" b="b" t="t" l="l"/>
              <a:pathLst>
                <a:path h="16266607" w="28598462">
                  <a:moveTo>
                    <a:pt x="0" y="0"/>
                  </a:moveTo>
                  <a:lnTo>
                    <a:pt x="28598462" y="0"/>
                  </a:lnTo>
                  <a:lnTo>
                    <a:pt x="28598462" y="16266607"/>
                  </a:lnTo>
                  <a:lnTo>
                    <a:pt x="0" y="16266607"/>
                  </a:lnTo>
                  <a:close/>
                </a:path>
              </a:pathLst>
            </a:custGeom>
            <a:solidFill>
              <a:srgbClr val="FFFFFF">
                <a:alpha val="90196"/>
              </a:srgbClr>
            </a:solidFill>
          </p:spPr>
        </p:sp>
      </p:grpSp>
      <p:sp>
        <p:nvSpPr>
          <p:cNvPr name="TextBox 5" id="5"/>
          <p:cNvSpPr txBox="true"/>
          <p:nvPr/>
        </p:nvSpPr>
        <p:spPr>
          <a:xfrm rot="0">
            <a:off x="373445" y="571185"/>
            <a:ext cx="16193690" cy="1755775"/>
          </a:xfrm>
          <a:prstGeom prst="rect">
            <a:avLst/>
          </a:prstGeom>
        </p:spPr>
        <p:txBody>
          <a:bodyPr anchor="t" rtlCol="false" tIns="0" lIns="0" bIns="0" rIns="0">
            <a:spAutoFit/>
          </a:bodyPr>
          <a:lstStyle/>
          <a:p>
            <a:pPr algn="l">
              <a:lnSpc>
                <a:spcPts val="6875"/>
              </a:lnSpc>
            </a:pPr>
            <a:r>
              <a:rPr lang="en-US" b="true" sz="5500" spc="-111">
                <a:solidFill>
                  <a:srgbClr val="000000"/>
                </a:solidFill>
                <a:latin typeface="Arimo Bold"/>
                <a:ea typeface="Arimo Bold"/>
                <a:cs typeface="Arimo Bold"/>
                <a:sym typeface="Arimo Bold"/>
              </a:rPr>
              <a:t>Contexte : Sufes, un trésor historique sous-exploité</a:t>
            </a:r>
          </a:p>
        </p:txBody>
      </p:sp>
      <p:sp>
        <p:nvSpPr>
          <p:cNvPr name="Freeform 6" id="6"/>
          <p:cNvSpPr/>
          <p:nvPr/>
        </p:nvSpPr>
        <p:spPr>
          <a:xfrm flipH="false" flipV="false" rot="0">
            <a:off x="16077675" y="1"/>
            <a:ext cx="2326340" cy="2388375"/>
          </a:xfrm>
          <a:custGeom>
            <a:avLst/>
            <a:gdLst/>
            <a:ahLst/>
            <a:cxnLst/>
            <a:rect r="r" b="b" t="t" l="l"/>
            <a:pathLst>
              <a:path h="2388375" w="2326340">
                <a:moveTo>
                  <a:pt x="0" y="0"/>
                </a:moveTo>
                <a:lnTo>
                  <a:pt x="2326340" y="0"/>
                </a:lnTo>
                <a:lnTo>
                  <a:pt x="2326340" y="2388375"/>
                </a:lnTo>
                <a:lnTo>
                  <a:pt x="0" y="2388375"/>
                </a:lnTo>
                <a:lnTo>
                  <a:pt x="0" y="0"/>
                </a:lnTo>
                <a:close/>
              </a:path>
            </a:pathLst>
          </a:custGeom>
          <a:blipFill>
            <a:blip r:embed="rId4"/>
            <a:stretch>
              <a:fillRect l="0" t="0" r="0" b="0"/>
            </a:stretch>
          </a:blipFill>
        </p:spPr>
      </p:sp>
      <p:sp>
        <p:nvSpPr>
          <p:cNvPr name="Freeform 7" id="7"/>
          <p:cNvSpPr/>
          <p:nvPr/>
        </p:nvSpPr>
        <p:spPr>
          <a:xfrm flipH="false" flipV="false" rot="0">
            <a:off x="619567" y="6023191"/>
            <a:ext cx="7009156" cy="4057424"/>
          </a:xfrm>
          <a:custGeom>
            <a:avLst/>
            <a:gdLst/>
            <a:ahLst/>
            <a:cxnLst/>
            <a:rect r="r" b="b" t="t" l="l"/>
            <a:pathLst>
              <a:path h="4057424" w="7009156">
                <a:moveTo>
                  <a:pt x="0" y="0"/>
                </a:moveTo>
                <a:lnTo>
                  <a:pt x="7009156" y="0"/>
                </a:lnTo>
                <a:lnTo>
                  <a:pt x="7009156" y="4057424"/>
                </a:lnTo>
                <a:lnTo>
                  <a:pt x="0" y="4057424"/>
                </a:lnTo>
                <a:lnTo>
                  <a:pt x="0" y="0"/>
                </a:lnTo>
                <a:close/>
              </a:path>
            </a:pathLst>
          </a:custGeom>
          <a:blipFill>
            <a:blip r:embed="rId5"/>
            <a:stretch>
              <a:fillRect l="-651" t="0" r="-651" b="0"/>
            </a:stretch>
          </a:blipFill>
          <a:ln w="38100" cap="sq">
            <a:solidFill>
              <a:srgbClr val="000000"/>
            </a:solidFill>
            <a:prstDash val="solid"/>
            <a:miter/>
          </a:ln>
        </p:spPr>
      </p:sp>
      <p:sp>
        <p:nvSpPr>
          <p:cNvPr name="TextBox 8" id="8"/>
          <p:cNvSpPr txBox="true"/>
          <p:nvPr/>
        </p:nvSpPr>
        <p:spPr>
          <a:xfrm rot="0">
            <a:off x="5686502" y="2485492"/>
            <a:ext cx="9208899" cy="1031686"/>
          </a:xfrm>
          <a:prstGeom prst="rect">
            <a:avLst/>
          </a:prstGeom>
        </p:spPr>
        <p:txBody>
          <a:bodyPr anchor="t" rtlCol="false" tIns="0" lIns="0" bIns="0" rIns="0">
            <a:spAutoFit/>
          </a:bodyPr>
          <a:lstStyle/>
          <a:p>
            <a:pPr algn="l">
              <a:lnSpc>
                <a:spcPts val="4236"/>
              </a:lnSpc>
            </a:pPr>
            <a:r>
              <a:rPr lang="en-US" b="true" sz="2612" spc="-53">
                <a:solidFill>
                  <a:srgbClr val="272525"/>
                </a:solidFill>
                <a:latin typeface="Source Sans Pro Bold"/>
                <a:ea typeface="Source Sans Pro Bold"/>
                <a:cs typeface="Source Sans Pro Bold"/>
                <a:sym typeface="Source Sans Pro Bold"/>
              </a:rPr>
              <a:t>Sufes</a:t>
            </a:r>
            <a:r>
              <a:rPr lang="en-US" b="true" sz="2612" spc="-53">
                <a:solidFill>
                  <a:srgbClr val="272525"/>
                </a:solidFill>
                <a:latin typeface="Source Sans Pro Bold"/>
                <a:ea typeface="Source Sans Pro Bold"/>
                <a:cs typeface="Source Sans Pro Bold"/>
                <a:sym typeface="Source Sans Pro Bold"/>
              </a:rPr>
              <a:t> est une région riche en histoire et en culture, abritant de nombreux monuments archéologiques.</a:t>
            </a:r>
          </a:p>
        </p:txBody>
      </p:sp>
      <p:sp>
        <p:nvSpPr>
          <p:cNvPr name="TextBox 9" id="9"/>
          <p:cNvSpPr txBox="true"/>
          <p:nvPr/>
        </p:nvSpPr>
        <p:spPr>
          <a:xfrm rot="0">
            <a:off x="5686502" y="3934229"/>
            <a:ext cx="9603295" cy="1565087"/>
          </a:xfrm>
          <a:prstGeom prst="rect">
            <a:avLst/>
          </a:prstGeom>
        </p:spPr>
        <p:txBody>
          <a:bodyPr anchor="t" rtlCol="false" tIns="0" lIns="0" bIns="0" rIns="0">
            <a:spAutoFit/>
          </a:bodyPr>
          <a:lstStyle/>
          <a:p>
            <a:pPr algn="l" marL="0" indent="0" lvl="0">
              <a:lnSpc>
                <a:spcPts val="4236"/>
              </a:lnSpc>
              <a:spcBef>
                <a:spcPct val="0"/>
              </a:spcBef>
            </a:pPr>
            <a:r>
              <a:rPr lang="en-US" b="true" sz="2612" spc="-53" strike="noStrike" u="none">
                <a:solidFill>
                  <a:srgbClr val="272525"/>
                </a:solidFill>
                <a:latin typeface="Source Sans Pro Bold"/>
                <a:ea typeface="Source Sans Pro Bold"/>
                <a:cs typeface="Source Sans Pro Bold"/>
                <a:sym typeface="Source Sans Pro Bold"/>
              </a:rPr>
              <a:t>Malgré ce potentiel immense, le patrimoine de Sbiba reste largement méconnu et sous-exploité, ce qui limite le développement économique local.</a:t>
            </a:r>
          </a:p>
        </p:txBody>
      </p:sp>
      <p:sp>
        <p:nvSpPr>
          <p:cNvPr name="TextBox 10" id="10"/>
          <p:cNvSpPr txBox="true"/>
          <p:nvPr/>
        </p:nvSpPr>
        <p:spPr>
          <a:xfrm rot="0">
            <a:off x="17099191" y="9193520"/>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03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7437"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TextBox 5" id="5"/>
          <p:cNvSpPr txBox="true"/>
          <p:nvPr/>
        </p:nvSpPr>
        <p:spPr>
          <a:xfrm rot="0">
            <a:off x="1645741" y="5086350"/>
            <a:ext cx="14996517" cy="827088"/>
          </a:xfrm>
          <a:prstGeom prst="rect">
            <a:avLst/>
          </a:prstGeom>
        </p:spPr>
        <p:txBody>
          <a:bodyPr anchor="t" rtlCol="false" tIns="0" lIns="0" bIns="0" rIns="0">
            <a:spAutoFit/>
          </a:bodyPr>
          <a:lstStyle/>
          <a:p>
            <a:pPr algn="l">
              <a:lnSpc>
                <a:spcPts val="6312"/>
              </a:lnSpc>
            </a:pPr>
            <a:r>
              <a:rPr lang="en-US" sz="5062" spc="-101">
                <a:solidFill>
                  <a:srgbClr val="000000"/>
                </a:solidFill>
                <a:latin typeface="Arimo"/>
                <a:ea typeface="Arimo"/>
                <a:cs typeface="Arimo"/>
                <a:sym typeface="Arimo"/>
              </a:rPr>
              <a:t>Patrimoine de Sbiba : un site méconnu et inaccessible</a:t>
            </a:r>
          </a:p>
        </p:txBody>
      </p:sp>
      <p:grpSp>
        <p:nvGrpSpPr>
          <p:cNvPr name="Group 6" id="6"/>
          <p:cNvGrpSpPr/>
          <p:nvPr/>
        </p:nvGrpSpPr>
        <p:grpSpPr>
          <a:xfrm rot="0">
            <a:off x="782805" y="6170612"/>
            <a:ext cx="16476495" cy="2782391"/>
            <a:chOff x="0" y="0"/>
            <a:chExt cx="22884835" cy="3864570"/>
          </a:xfrm>
        </p:grpSpPr>
        <p:sp>
          <p:nvSpPr>
            <p:cNvPr name="Freeform 7" id="7"/>
            <p:cNvSpPr/>
            <p:nvPr/>
          </p:nvSpPr>
          <p:spPr>
            <a:xfrm flipH="false" flipV="false" rot="0">
              <a:off x="20629" y="6350"/>
              <a:ext cx="22843498" cy="3851910"/>
            </a:xfrm>
            <a:custGeom>
              <a:avLst/>
              <a:gdLst/>
              <a:ahLst/>
              <a:cxnLst/>
              <a:rect r="r" b="b" t="t" l="l"/>
              <a:pathLst>
                <a:path h="3851910" w="22843498">
                  <a:moveTo>
                    <a:pt x="0" y="153543"/>
                  </a:moveTo>
                  <a:cubicBezTo>
                    <a:pt x="0" y="68707"/>
                    <a:pt x="223620" y="0"/>
                    <a:pt x="499226" y="0"/>
                  </a:cubicBezTo>
                  <a:lnTo>
                    <a:pt x="22344273" y="0"/>
                  </a:lnTo>
                  <a:cubicBezTo>
                    <a:pt x="22620291" y="0"/>
                    <a:pt x="22843498" y="68707"/>
                    <a:pt x="22843498" y="153543"/>
                  </a:cubicBezTo>
                  <a:lnTo>
                    <a:pt x="22843498" y="3698367"/>
                  </a:lnTo>
                  <a:cubicBezTo>
                    <a:pt x="22843498" y="3783203"/>
                    <a:pt x="22619877" y="3851910"/>
                    <a:pt x="22344273" y="3851910"/>
                  </a:cubicBezTo>
                  <a:lnTo>
                    <a:pt x="499226" y="3851910"/>
                  </a:lnTo>
                  <a:cubicBezTo>
                    <a:pt x="223620" y="3851910"/>
                    <a:pt x="0" y="3783203"/>
                    <a:pt x="0" y="3698367"/>
                  </a:cubicBezTo>
                  <a:close/>
                </a:path>
              </a:pathLst>
            </a:custGeom>
            <a:solidFill>
              <a:srgbClr val="F0D4F7"/>
            </a:solidFill>
          </p:spPr>
        </p:sp>
        <p:sp>
          <p:nvSpPr>
            <p:cNvPr name="Freeform 8" id="8"/>
            <p:cNvSpPr/>
            <p:nvPr/>
          </p:nvSpPr>
          <p:spPr>
            <a:xfrm flipH="false" flipV="false" rot="0">
              <a:off x="0" y="0"/>
              <a:ext cx="22884755" cy="3864610"/>
            </a:xfrm>
            <a:custGeom>
              <a:avLst/>
              <a:gdLst/>
              <a:ahLst/>
              <a:cxnLst/>
              <a:rect r="r" b="b" t="t" l="l"/>
              <a:pathLst>
                <a:path h="3864610" w="22884755">
                  <a:moveTo>
                    <a:pt x="0" y="159893"/>
                  </a:moveTo>
                  <a:cubicBezTo>
                    <a:pt x="0" y="71501"/>
                    <a:pt x="232697" y="0"/>
                    <a:pt x="519855" y="0"/>
                  </a:cubicBezTo>
                  <a:lnTo>
                    <a:pt x="22364902" y="0"/>
                  </a:lnTo>
                  <a:lnTo>
                    <a:pt x="22364902" y="6350"/>
                  </a:lnTo>
                  <a:lnTo>
                    <a:pt x="22364902" y="0"/>
                  </a:lnTo>
                  <a:cubicBezTo>
                    <a:pt x="22652061" y="0"/>
                    <a:pt x="22884755" y="71501"/>
                    <a:pt x="22884755" y="159893"/>
                  </a:cubicBezTo>
                  <a:lnTo>
                    <a:pt x="22864127" y="159893"/>
                  </a:lnTo>
                  <a:lnTo>
                    <a:pt x="22884755" y="159893"/>
                  </a:lnTo>
                  <a:lnTo>
                    <a:pt x="22884755" y="3704717"/>
                  </a:lnTo>
                  <a:lnTo>
                    <a:pt x="22864127" y="3704717"/>
                  </a:lnTo>
                  <a:lnTo>
                    <a:pt x="22884755" y="3704717"/>
                  </a:lnTo>
                  <a:cubicBezTo>
                    <a:pt x="22884755" y="3792982"/>
                    <a:pt x="22652061" y="3864610"/>
                    <a:pt x="22364902" y="3864610"/>
                  </a:cubicBezTo>
                  <a:lnTo>
                    <a:pt x="22364902" y="3858260"/>
                  </a:lnTo>
                  <a:lnTo>
                    <a:pt x="22364902" y="3864610"/>
                  </a:lnTo>
                  <a:lnTo>
                    <a:pt x="519855" y="3864610"/>
                  </a:lnTo>
                  <a:lnTo>
                    <a:pt x="519855" y="3858260"/>
                  </a:lnTo>
                  <a:lnTo>
                    <a:pt x="519855" y="3864610"/>
                  </a:lnTo>
                  <a:cubicBezTo>
                    <a:pt x="232697" y="3864610"/>
                    <a:pt x="0" y="3792982"/>
                    <a:pt x="0" y="3704717"/>
                  </a:cubicBezTo>
                  <a:lnTo>
                    <a:pt x="0" y="159893"/>
                  </a:lnTo>
                  <a:lnTo>
                    <a:pt x="20629" y="159893"/>
                  </a:lnTo>
                  <a:lnTo>
                    <a:pt x="0" y="159893"/>
                  </a:lnTo>
                  <a:moveTo>
                    <a:pt x="41258" y="159893"/>
                  </a:moveTo>
                  <a:lnTo>
                    <a:pt x="41258" y="3704717"/>
                  </a:lnTo>
                  <a:lnTo>
                    <a:pt x="20629" y="3704717"/>
                  </a:lnTo>
                  <a:lnTo>
                    <a:pt x="41258" y="3704717"/>
                  </a:lnTo>
                  <a:cubicBezTo>
                    <a:pt x="41258" y="3785997"/>
                    <a:pt x="255389" y="3851910"/>
                    <a:pt x="519855" y="3851910"/>
                  </a:cubicBezTo>
                  <a:lnTo>
                    <a:pt x="22364902" y="3851910"/>
                  </a:lnTo>
                  <a:cubicBezTo>
                    <a:pt x="22629366" y="3851910"/>
                    <a:pt x="22843497" y="3785997"/>
                    <a:pt x="22843497" y="3704717"/>
                  </a:cubicBezTo>
                  <a:lnTo>
                    <a:pt x="22843497" y="159893"/>
                  </a:lnTo>
                  <a:cubicBezTo>
                    <a:pt x="22843497" y="78613"/>
                    <a:pt x="22629366" y="12700"/>
                    <a:pt x="22364902" y="12700"/>
                  </a:cubicBezTo>
                  <a:lnTo>
                    <a:pt x="519855" y="12700"/>
                  </a:lnTo>
                  <a:lnTo>
                    <a:pt x="519855" y="6350"/>
                  </a:lnTo>
                  <a:lnTo>
                    <a:pt x="519855" y="12700"/>
                  </a:lnTo>
                  <a:cubicBezTo>
                    <a:pt x="255389" y="12700"/>
                    <a:pt x="41258" y="78613"/>
                    <a:pt x="41258" y="159893"/>
                  </a:cubicBezTo>
                  <a:close/>
                </a:path>
              </a:pathLst>
            </a:custGeom>
            <a:solidFill>
              <a:srgbClr val="D6BADD"/>
            </a:solidFill>
          </p:spPr>
        </p:sp>
      </p:grpSp>
      <p:sp>
        <p:nvSpPr>
          <p:cNvPr name="TextBox 9" id="9"/>
          <p:cNvSpPr txBox="true"/>
          <p:nvPr/>
        </p:nvSpPr>
        <p:spPr>
          <a:xfrm rot="0">
            <a:off x="1028700" y="6337546"/>
            <a:ext cx="15613559" cy="2353275"/>
          </a:xfrm>
          <a:prstGeom prst="rect">
            <a:avLst/>
          </a:prstGeom>
        </p:spPr>
        <p:txBody>
          <a:bodyPr anchor="t" rtlCol="false" tIns="0" lIns="0" bIns="0" rIns="0">
            <a:spAutoFit/>
          </a:bodyPr>
          <a:lstStyle/>
          <a:p>
            <a:pPr algn="l">
              <a:lnSpc>
                <a:spcPts val="3759"/>
              </a:lnSpc>
            </a:pPr>
            <a:r>
              <a:rPr lang="en-US" sz="2324" spc="-46" b="true">
                <a:solidFill>
                  <a:srgbClr val="272525"/>
                </a:solidFill>
                <a:latin typeface="Source Sans Pro Bold"/>
                <a:ea typeface="Source Sans Pro Bold"/>
                <a:cs typeface="Source Sans Pro Bold"/>
                <a:sym typeface="Source Sans Pro Bold"/>
              </a:rPr>
              <a:t>Sufes, ancien nom de la ville de Sbiba, a passé par  plusieurs civilisations, de la période pré romaine  aux époques: romaine, byzantine et islamique. Chacune d’elles a laissé son empreinte, façonnant progressivement la ville.  Avant de sombrer dans le silence et l’effondrement. C’est  dans cet héritage disparu que s’inscrit notre initiative de faire renaître une cité virtuelle, afin de préserver sa mémoire  vivante.</a:t>
            </a:r>
          </a:p>
          <a:p>
            <a:pPr algn="l">
              <a:lnSpc>
                <a:spcPts val="3761"/>
              </a:lnSpc>
            </a:pPr>
          </a:p>
        </p:txBody>
      </p:sp>
      <p:sp>
        <p:nvSpPr>
          <p:cNvPr name="Freeform 10" id="10"/>
          <p:cNvSpPr/>
          <p:nvPr/>
        </p:nvSpPr>
        <p:spPr>
          <a:xfrm flipH="false" flipV="false" rot="0">
            <a:off x="0" y="-1021130"/>
            <a:ext cx="18288000" cy="5475459"/>
          </a:xfrm>
          <a:custGeom>
            <a:avLst/>
            <a:gdLst/>
            <a:ahLst/>
            <a:cxnLst/>
            <a:rect r="r" b="b" t="t" l="l"/>
            <a:pathLst>
              <a:path h="5475459" w="18288000">
                <a:moveTo>
                  <a:pt x="0" y="0"/>
                </a:moveTo>
                <a:lnTo>
                  <a:pt x="18288000" y="0"/>
                </a:lnTo>
                <a:lnTo>
                  <a:pt x="18288000" y="5475459"/>
                </a:lnTo>
                <a:lnTo>
                  <a:pt x="0" y="5475459"/>
                </a:lnTo>
                <a:lnTo>
                  <a:pt x="0" y="0"/>
                </a:lnTo>
                <a:close/>
              </a:path>
            </a:pathLst>
          </a:custGeom>
          <a:blipFill>
            <a:blip r:embed="rId4"/>
            <a:stretch>
              <a:fillRect l="0" t="-75070" r="0" b="-75070"/>
            </a:stretch>
          </a:blipFill>
        </p:spPr>
      </p:sp>
      <p:sp>
        <p:nvSpPr>
          <p:cNvPr name="Freeform 11" id="11"/>
          <p:cNvSpPr/>
          <p:nvPr/>
        </p:nvSpPr>
        <p:spPr>
          <a:xfrm flipH="false" flipV="false" rot="0">
            <a:off x="16213163" y="0"/>
            <a:ext cx="2092274" cy="2148067"/>
          </a:xfrm>
          <a:custGeom>
            <a:avLst/>
            <a:gdLst/>
            <a:ahLst/>
            <a:cxnLst/>
            <a:rect r="r" b="b" t="t" l="l"/>
            <a:pathLst>
              <a:path h="2148067" w="2092274">
                <a:moveTo>
                  <a:pt x="0" y="0"/>
                </a:moveTo>
                <a:lnTo>
                  <a:pt x="2092274" y="0"/>
                </a:lnTo>
                <a:lnTo>
                  <a:pt x="2092274" y="2148067"/>
                </a:lnTo>
                <a:lnTo>
                  <a:pt x="0" y="2148067"/>
                </a:lnTo>
                <a:lnTo>
                  <a:pt x="0" y="0"/>
                </a:lnTo>
                <a:close/>
              </a:path>
            </a:pathLst>
          </a:custGeom>
          <a:blipFill>
            <a:blip r:embed="rId5"/>
            <a:stretch>
              <a:fillRect l="0" t="0" r="0" b="0"/>
            </a:stretch>
          </a:blipFill>
        </p:spPr>
      </p:sp>
      <p:sp>
        <p:nvSpPr>
          <p:cNvPr name="TextBox 12" id="12"/>
          <p:cNvSpPr txBox="true"/>
          <p:nvPr/>
        </p:nvSpPr>
        <p:spPr>
          <a:xfrm rot="0">
            <a:off x="17152565" y="9109729"/>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6"/>
            <a:stretch>
              <a:fillRect l="0" t="0" r="0" b="0"/>
            </a:stretch>
          </a:blipFill>
        </p:spPr>
      </p:sp>
      <p:sp>
        <p:nvSpPr>
          <p:cNvPr name="TextBox 7" id="7"/>
          <p:cNvSpPr txBox="true"/>
          <p:nvPr/>
        </p:nvSpPr>
        <p:spPr>
          <a:xfrm rot="0">
            <a:off x="1046261" y="764828"/>
            <a:ext cx="9337476" cy="2694534"/>
          </a:xfrm>
          <a:prstGeom prst="rect">
            <a:avLst/>
          </a:prstGeom>
        </p:spPr>
        <p:txBody>
          <a:bodyPr anchor="t" rtlCol="false" tIns="0" lIns="0" bIns="0" rIns="0">
            <a:spAutoFit/>
          </a:bodyPr>
          <a:lstStyle/>
          <a:p>
            <a:pPr algn="l">
              <a:lnSpc>
                <a:spcPts val="6875"/>
              </a:lnSpc>
            </a:pPr>
            <a:r>
              <a:rPr lang="en-US" b="true" sz="5500" spc="-111">
                <a:solidFill>
                  <a:srgbClr val="000000"/>
                </a:solidFill>
                <a:latin typeface="Arimo Bold"/>
                <a:ea typeface="Arimo Bold"/>
                <a:cs typeface="Arimo Bold"/>
                <a:sym typeface="Arimo Bold"/>
              </a:rPr>
              <a:t>Objectifs du projet : Numérisation, valorisation, tourisme</a:t>
            </a:r>
          </a:p>
        </p:txBody>
      </p:sp>
      <p:grpSp>
        <p:nvGrpSpPr>
          <p:cNvPr name="Group 8" id="8"/>
          <p:cNvGrpSpPr/>
          <p:nvPr/>
        </p:nvGrpSpPr>
        <p:grpSpPr>
          <a:xfrm rot="0">
            <a:off x="1041499" y="4239220"/>
            <a:ext cx="682079" cy="682079"/>
            <a:chOff x="0" y="0"/>
            <a:chExt cx="909438" cy="909438"/>
          </a:xfrm>
        </p:grpSpPr>
        <p:sp>
          <p:nvSpPr>
            <p:cNvPr name="Freeform 9" id="9"/>
            <p:cNvSpPr/>
            <p:nvPr/>
          </p:nvSpPr>
          <p:spPr>
            <a:xfrm flipH="false" flipV="false" rot="0">
              <a:off x="6350" y="6350"/>
              <a:ext cx="896747" cy="896747"/>
            </a:xfrm>
            <a:custGeom>
              <a:avLst/>
              <a:gdLst/>
              <a:ahLst/>
              <a:cxnLst/>
              <a:rect r="r" b="b" t="t" l="l"/>
              <a:pathLst>
                <a:path h="896747" w="896747">
                  <a:moveTo>
                    <a:pt x="0" y="167386"/>
                  </a:moveTo>
                  <a:cubicBezTo>
                    <a:pt x="0" y="74930"/>
                    <a:pt x="74930" y="0"/>
                    <a:pt x="167386" y="0"/>
                  </a:cubicBezTo>
                  <a:lnTo>
                    <a:pt x="729361" y="0"/>
                  </a:lnTo>
                  <a:cubicBezTo>
                    <a:pt x="821817" y="0"/>
                    <a:pt x="896747" y="74930"/>
                    <a:pt x="896747" y="167386"/>
                  </a:cubicBezTo>
                  <a:lnTo>
                    <a:pt x="896747" y="729361"/>
                  </a:lnTo>
                  <a:cubicBezTo>
                    <a:pt x="896747" y="821817"/>
                    <a:pt x="821817" y="896747"/>
                    <a:pt x="729361" y="896747"/>
                  </a:cubicBezTo>
                  <a:lnTo>
                    <a:pt x="167386" y="896747"/>
                  </a:lnTo>
                  <a:cubicBezTo>
                    <a:pt x="74930" y="896747"/>
                    <a:pt x="0" y="821817"/>
                    <a:pt x="0" y="729361"/>
                  </a:cubicBezTo>
                  <a:close/>
                </a:path>
              </a:pathLst>
            </a:custGeom>
            <a:solidFill>
              <a:srgbClr val="F0D4F7"/>
            </a:solidFill>
          </p:spPr>
        </p:sp>
        <p:sp>
          <p:nvSpPr>
            <p:cNvPr name="Freeform 10" id="10"/>
            <p:cNvSpPr/>
            <p:nvPr/>
          </p:nvSpPr>
          <p:spPr>
            <a:xfrm flipH="false" flipV="false" rot="0">
              <a:off x="0" y="0"/>
              <a:ext cx="909447" cy="909447"/>
            </a:xfrm>
            <a:custGeom>
              <a:avLst/>
              <a:gdLst/>
              <a:ahLst/>
              <a:cxnLst/>
              <a:rect r="r" b="b" t="t" l="l"/>
              <a:pathLst>
                <a:path h="909447" w="909447">
                  <a:moveTo>
                    <a:pt x="0" y="173736"/>
                  </a:moveTo>
                  <a:cubicBezTo>
                    <a:pt x="0" y="77851"/>
                    <a:pt x="77851" y="0"/>
                    <a:pt x="173736" y="0"/>
                  </a:cubicBezTo>
                  <a:lnTo>
                    <a:pt x="735711" y="0"/>
                  </a:lnTo>
                  <a:lnTo>
                    <a:pt x="735711" y="6350"/>
                  </a:lnTo>
                  <a:lnTo>
                    <a:pt x="735711" y="0"/>
                  </a:lnTo>
                  <a:lnTo>
                    <a:pt x="735711" y="6350"/>
                  </a:lnTo>
                  <a:lnTo>
                    <a:pt x="735711" y="0"/>
                  </a:lnTo>
                  <a:cubicBezTo>
                    <a:pt x="831723" y="0"/>
                    <a:pt x="909447" y="77851"/>
                    <a:pt x="909447" y="173736"/>
                  </a:cubicBezTo>
                  <a:lnTo>
                    <a:pt x="909447" y="735711"/>
                  </a:lnTo>
                  <a:lnTo>
                    <a:pt x="903097" y="735711"/>
                  </a:lnTo>
                  <a:lnTo>
                    <a:pt x="909447" y="735711"/>
                  </a:lnTo>
                  <a:cubicBezTo>
                    <a:pt x="909447" y="831723"/>
                    <a:pt x="831596" y="909447"/>
                    <a:pt x="735711" y="909447"/>
                  </a:cubicBezTo>
                  <a:lnTo>
                    <a:pt x="735711" y="903097"/>
                  </a:lnTo>
                  <a:lnTo>
                    <a:pt x="735711" y="909447"/>
                  </a:lnTo>
                  <a:lnTo>
                    <a:pt x="173736" y="909447"/>
                  </a:lnTo>
                  <a:lnTo>
                    <a:pt x="173736" y="903097"/>
                  </a:lnTo>
                  <a:lnTo>
                    <a:pt x="173736" y="909447"/>
                  </a:lnTo>
                  <a:cubicBezTo>
                    <a:pt x="77851" y="909447"/>
                    <a:pt x="0" y="831596"/>
                    <a:pt x="0" y="735711"/>
                  </a:cubicBezTo>
                  <a:lnTo>
                    <a:pt x="0" y="173736"/>
                  </a:lnTo>
                  <a:lnTo>
                    <a:pt x="6350" y="173736"/>
                  </a:lnTo>
                  <a:lnTo>
                    <a:pt x="0" y="173736"/>
                  </a:lnTo>
                  <a:moveTo>
                    <a:pt x="12700" y="173736"/>
                  </a:moveTo>
                  <a:lnTo>
                    <a:pt x="12700" y="735711"/>
                  </a:lnTo>
                  <a:lnTo>
                    <a:pt x="6350" y="735711"/>
                  </a:lnTo>
                  <a:lnTo>
                    <a:pt x="12700" y="735711"/>
                  </a:lnTo>
                  <a:cubicBezTo>
                    <a:pt x="12700" y="824611"/>
                    <a:pt x="84836" y="896747"/>
                    <a:pt x="173736" y="896747"/>
                  </a:cubicBezTo>
                  <a:lnTo>
                    <a:pt x="735711" y="896747"/>
                  </a:lnTo>
                  <a:cubicBezTo>
                    <a:pt x="824611" y="896747"/>
                    <a:pt x="896747" y="824611"/>
                    <a:pt x="896747" y="735711"/>
                  </a:cubicBezTo>
                  <a:lnTo>
                    <a:pt x="896747" y="173736"/>
                  </a:lnTo>
                  <a:lnTo>
                    <a:pt x="903097" y="173736"/>
                  </a:lnTo>
                  <a:lnTo>
                    <a:pt x="896747" y="173736"/>
                  </a:lnTo>
                  <a:cubicBezTo>
                    <a:pt x="896747" y="84836"/>
                    <a:pt x="824611" y="12700"/>
                    <a:pt x="735711" y="12700"/>
                  </a:cubicBezTo>
                  <a:lnTo>
                    <a:pt x="173736" y="12700"/>
                  </a:lnTo>
                  <a:lnTo>
                    <a:pt x="173736" y="6350"/>
                  </a:lnTo>
                  <a:lnTo>
                    <a:pt x="173736" y="12700"/>
                  </a:lnTo>
                  <a:cubicBezTo>
                    <a:pt x="84836" y="12700"/>
                    <a:pt x="12700" y="84836"/>
                    <a:pt x="12700" y="173736"/>
                  </a:cubicBezTo>
                  <a:close/>
                </a:path>
              </a:pathLst>
            </a:custGeom>
            <a:solidFill>
              <a:srgbClr val="D6BADD"/>
            </a:solidFill>
          </p:spPr>
        </p:sp>
      </p:grpSp>
      <p:sp>
        <p:nvSpPr>
          <p:cNvPr name="TextBox 11" id="11"/>
          <p:cNvSpPr txBox="true"/>
          <p:nvPr/>
        </p:nvSpPr>
        <p:spPr>
          <a:xfrm rot="0">
            <a:off x="1276945" y="4407248"/>
            <a:ext cx="211039" cy="383976"/>
          </a:xfrm>
          <a:prstGeom prst="rect">
            <a:avLst/>
          </a:prstGeom>
        </p:spPr>
        <p:txBody>
          <a:bodyPr anchor="t" rtlCol="false" tIns="0" lIns="0" bIns="0" rIns="0">
            <a:spAutoFit/>
          </a:bodyPr>
          <a:lstStyle/>
          <a:p>
            <a:pPr algn="ctr">
              <a:lnSpc>
                <a:spcPts val="3312"/>
              </a:lnSpc>
            </a:pPr>
            <a:r>
              <a:rPr lang="en-US" b="true" sz="3312" spc="-66">
                <a:solidFill>
                  <a:srgbClr val="272525"/>
                </a:solidFill>
                <a:latin typeface="Arimo Bold"/>
                <a:ea typeface="Arimo Bold"/>
                <a:cs typeface="Arimo Bold"/>
                <a:sym typeface="Arimo Bold"/>
              </a:rPr>
              <a:t>1</a:t>
            </a:r>
          </a:p>
        </p:txBody>
      </p:sp>
      <p:sp>
        <p:nvSpPr>
          <p:cNvPr name="TextBox 12" id="12"/>
          <p:cNvSpPr txBox="true"/>
          <p:nvPr/>
        </p:nvSpPr>
        <p:spPr>
          <a:xfrm rot="0">
            <a:off x="2017662" y="4205882"/>
            <a:ext cx="3516957" cy="449262"/>
          </a:xfrm>
          <a:prstGeom prst="rect">
            <a:avLst/>
          </a:prstGeom>
        </p:spPr>
        <p:txBody>
          <a:bodyPr anchor="t" rtlCol="false" tIns="0" lIns="0" bIns="0" rIns="0">
            <a:spAutoFit/>
          </a:bodyPr>
          <a:lstStyle/>
          <a:p>
            <a:pPr algn="l">
              <a:lnSpc>
                <a:spcPts val="3437"/>
              </a:lnSpc>
            </a:pPr>
            <a:r>
              <a:rPr lang="en-US" sz="2750" spc="-55">
                <a:solidFill>
                  <a:srgbClr val="272525"/>
                </a:solidFill>
                <a:latin typeface="Arimo"/>
                <a:ea typeface="Arimo"/>
                <a:cs typeface="Arimo"/>
                <a:sym typeface="Arimo"/>
              </a:rPr>
              <a:t>Numérisation 3D</a:t>
            </a:r>
          </a:p>
        </p:txBody>
      </p:sp>
      <p:sp>
        <p:nvSpPr>
          <p:cNvPr name="TextBox 13" id="13"/>
          <p:cNvSpPr txBox="true"/>
          <p:nvPr/>
        </p:nvSpPr>
        <p:spPr>
          <a:xfrm rot="0">
            <a:off x="1276945" y="5027711"/>
            <a:ext cx="3547914" cy="2305050"/>
          </a:xfrm>
          <a:prstGeom prst="rect">
            <a:avLst/>
          </a:prstGeom>
        </p:spPr>
        <p:txBody>
          <a:bodyPr anchor="t" rtlCol="false" tIns="0" lIns="0" bIns="0" rIns="0">
            <a:spAutoFit/>
          </a:bodyPr>
          <a:lstStyle/>
          <a:p>
            <a:pPr algn="l">
              <a:lnSpc>
                <a:spcPts val="3750"/>
              </a:lnSpc>
            </a:pPr>
            <a:r>
              <a:rPr lang="en-US" sz="2312" spc="-47">
                <a:solidFill>
                  <a:srgbClr val="272525"/>
                </a:solidFill>
                <a:latin typeface="Source Sans Pro"/>
                <a:ea typeface="Source Sans Pro"/>
                <a:cs typeface="Source Sans Pro"/>
                <a:sym typeface="Source Sans Pro"/>
              </a:rPr>
              <a:t>Créer d’un vidéo 3D réalistes des sites archéologiques de Sbiba, en utilisant des techniques d'intelligence artificielle.</a:t>
            </a:r>
          </a:p>
        </p:txBody>
      </p:sp>
      <p:grpSp>
        <p:nvGrpSpPr>
          <p:cNvPr name="Group 14" id="14"/>
          <p:cNvGrpSpPr/>
          <p:nvPr/>
        </p:nvGrpSpPr>
        <p:grpSpPr>
          <a:xfrm rot="0">
            <a:off x="5859661" y="4239220"/>
            <a:ext cx="682079" cy="682079"/>
            <a:chOff x="0" y="0"/>
            <a:chExt cx="909438" cy="909438"/>
          </a:xfrm>
        </p:grpSpPr>
        <p:sp>
          <p:nvSpPr>
            <p:cNvPr name="Freeform 15" id="15"/>
            <p:cNvSpPr/>
            <p:nvPr/>
          </p:nvSpPr>
          <p:spPr>
            <a:xfrm flipH="false" flipV="false" rot="0">
              <a:off x="6350" y="6350"/>
              <a:ext cx="896747" cy="896747"/>
            </a:xfrm>
            <a:custGeom>
              <a:avLst/>
              <a:gdLst/>
              <a:ahLst/>
              <a:cxnLst/>
              <a:rect r="r" b="b" t="t" l="l"/>
              <a:pathLst>
                <a:path h="896747" w="896747">
                  <a:moveTo>
                    <a:pt x="0" y="167386"/>
                  </a:moveTo>
                  <a:cubicBezTo>
                    <a:pt x="0" y="74930"/>
                    <a:pt x="74930" y="0"/>
                    <a:pt x="167386" y="0"/>
                  </a:cubicBezTo>
                  <a:lnTo>
                    <a:pt x="729361" y="0"/>
                  </a:lnTo>
                  <a:cubicBezTo>
                    <a:pt x="821817" y="0"/>
                    <a:pt x="896747" y="74930"/>
                    <a:pt x="896747" y="167386"/>
                  </a:cubicBezTo>
                  <a:lnTo>
                    <a:pt x="896747" y="729361"/>
                  </a:lnTo>
                  <a:cubicBezTo>
                    <a:pt x="896747" y="821817"/>
                    <a:pt x="821817" y="896747"/>
                    <a:pt x="729361" y="896747"/>
                  </a:cubicBezTo>
                  <a:lnTo>
                    <a:pt x="167386" y="896747"/>
                  </a:lnTo>
                  <a:cubicBezTo>
                    <a:pt x="74930" y="896747"/>
                    <a:pt x="0" y="821817"/>
                    <a:pt x="0" y="729361"/>
                  </a:cubicBezTo>
                  <a:close/>
                </a:path>
              </a:pathLst>
            </a:custGeom>
            <a:solidFill>
              <a:srgbClr val="F0D4F7"/>
            </a:solidFill>
          </p:spPr>
        </p:sp>
        <p:sp>
          <p:nvSpPr>
            <p:cNvPr name="Freeform 16" id="16"/>
            <p:cNvSpPr/>
            <p:nvPr/>
          </p:nvSpPr>
          <p:spPr>
            <a:xfrm flipH="false" flipV="false" rot="0">
              <a:off x="0" y="0"/>
              <a:ext cx="909447" cy="909447"/>
            </a:xfrm>
            <a:custGeom>
              <a:avLst/>
              <a:gdLst/>
              <a:ahLst/>
              <a:cxnLst/>
              <a:rect r="r" b="b" t="t" l="l"/>
              <a:pathLst>
                <a:path h="909447" w="909447">
                  <a:moveTo>
                    <a:pt x="0" y="173736"/>
                  </a:moveTo>
                  <a:cubicBezTo>
                    <a:pt x="0" y="77851"/>
                    <a:pt x="77851" y="0"/>
                    <a:pt x="173736" y="0"/>
                  </a:cubicBezTo>
                  <a:lnTo>
                    <a:pt x="735711" y="0"/>
                  </a:lnTo>
                  <a:lnTo>
                    <a:pt x="735711" y="6350"/>
                  </a:lnTo>
                  <a:lnTo>
                    <a:pt x="735711" y="0"/>
                  </a:lnTo>
                  <a:lnTo>
                    <a:pt x="735711" y="6350"/>
                  </a:lnTo>
                  <a:lnTo>
                    <a:pt x="735711" y="0"/>
                  </a:lnTo>
                  <a:cubicBezTo>
                    <a:pt x="831723" y="0"/>
                    <a:pt x="909447" y="77851"/>
                    <a:pt x="909447" y="173736"/>
                  </a:cubicBezTo>
                  <a:lnTo>
                    <a:pt x="909447" y="735711"/>
                  </a:lnTo>
                  <a:lnTo>
                    <a:pt x="903097" y="735711"/>
                  </a:lnTo>
                  <a:lnTo>
                    <a:pt x="909447" y="735711"/>
                  </a:lnTo>
                  <a:cubicBezTo>
                    <a:pt x="909447" y="831723"/>
                    <a:pt x="831596" y="909447"/>
                    <a:pt x="735711" y="909447"/>
                  </a:cubicBezTo>
                  <a:lnTo>
                    <a:pt x="735711" y="903097"/>
                  </a:lnTo>
                  <a:lnTo>
                    <a:pt x="735711" y="909447"/>
                  </a:lnTo>
                  <a:lnTo>
                    <a:pt x="173736" y="909447"/>
                  </a:lnTo>
                  <a:lnTo>
                    <a:pt x="173736" y="903097"/>
                  </a:lnTo>
                  <a:lnTo>
                    <a:pt x="173736" y="909447"/>
                  </a:lnTo>
                  <a:cubicBezTo>
                    <a:pt x="77851" y="909447"/>
                    <a:pt x="0" y="831596"/>
                    <a:pt x="0" y="735711"/>
                  </a:cubicBezTo>
                  <a:lnTo>
                    <a:pt x="0" y="173736"/>
                  </a:lnTo>
                  <a:lnTo>
                    <a:pt x="6350" y="173736"/>
                  </a:lnTo>
                  <a:lnTo>
                    <a:pt x="0" y="173736"/>
                  </a:lnTo>
                  <a:moveTo>
                    <a:pt x="12700" y="173736"/>
                  </a:moveTo>
                  <a:lnTo>
                    <a:pt x="12700" y="735711"/>
                  </a:lnTo>
                  <a:lnTo>
                    <a:pt x="6350" y="735711"/>
                  </a:lnTo>
                  <a:lnTo>
                    <a:pt x="12700" y="735711"/>
                  </a:lnTo>
                  <a:cubicBezTo>
                    <a:pt x="12700" y="824611"/>
                    <a:pt x="84836" y="896747"/>
                    <a:pt x="173736" y="896747"/>
                  </a:cubicBezTo>
                  <a:lnTo>
                    <a:pt x="735711" y="896747"/>
                  </a:lnTo>
                  <a:cubicBezTo>
                    <a:pt x="824611" y="896747"/>
                    <a:pt x="896747" y="824611"/>
                    <a:pt x="896747" y="735711"/>
                  </a:cubicBezTo>
                  <a:lnTo>
                    <a:pt x="896747" y="173736"/>
                  </a:lnTo>
                  <a:lnTo>
                    <a:pt x="903097" y="173736"/>
                  </a:lnTo>
                  <a:lnTo>
                    <a:pt x="896747" y="173736"/>
                  </a:lnTo>
                  <a:cubicBezTo>
                    <a:pt x="896747" y="84836"/>
                    <a:pt x="824611" y="12700"/>
                    <a:pt x="735711" y="12700"/>
                  </a:cubicBezTo>
                  <a:lnTo>
                    <a:pt x="173736" y="12700"/>
                  </a:lnTo>
                  <a:lnTo>
                    <a:pt x="173736" y="6350"/>
                  </a:lnTo>
                  <a:lnTo>
                    <a:pt x="173736" y="12700"/>
                  </a:lnTo>
                  <a:cubicBezTo>
                    <a:pt x="84836" y="12700"/>
                    <a:pt x="12700" y="84836"/>
                    <a:pt x="12700" y="173736"/>
                  </a:cubicBezTo>
                  <a:close/>
                </a:path>
              </a:pathLst>
            </a:custGeom>
            <a:solidFill>
              <a:srgbClr val="D6BADD"/>
            </a:solidFill>
          </p:spPr>
        </p:sp>
      </p:grpSp>
      <p:sp>
        <p:nvSpPr>
          <p:cNvPr name="TextBox 17" id="17"/>
          <p:cNvSpPr txBox="true"/>
          <p:nvPr/>
        </p:nvSpPr>
        <p:spPr>
          <a:xfrm rot="0">
            <a:off x="6095108" y="4407248"/>
            <a:ext cx="211039" cy="383976"/>
          </a:xfrm>
          <a:prstGeom prst="rect">
            <a:avLst/>
          </a:prstGeom>
        </p:spPr>
        <p:txBody>
          <a:bodyPr anchor="t" rtlCol="false" tIns="0" lIns="0" bIns="0" rIns="0">
            <a:spAutoFit/>
          </a:bodyPr>
          <a:lstStyle/>
          <a:p>
            <a:pPr algn="ctr">
              <a:lnSpc>
                <a:spcPts val="3312"/>
              </a:lnSpc>
            </a:pPr>
            <a:r>
              <a:rPr lang="en-US" b="true" sz="3312" spc="-66">
                <a:solidFill>
                  <a:srgbClr val="272525"/>
                </a:solidFill>
                <a:latin typeface="Arimo Bold"/>
                <a:ea typeface="Arimo Bold"/>
                <a:cs typeface="Arimo Bold"/>
                <a:sym typeface="Arimo Bold"/>
              </a:rPr>
              <a:t>2</a:t>
            </a:r>
          </a:p>
        </p:txBody>
      </p:sp>
      <p:sp>
        <p:nvSpPr>
          <p:cNvPr name="TextBox 18" id="18"/>
          <p:cNvSpPr txBox="true"/>
          <p:nvPr/>
        </p:nvSpPr>
        <p:spPr>
          <a:xfrm rot="0">
            <a:off x="6835825" y="4205882"/>
            <a:ext cx="3547914" cy="917079"/>
          </a:xfrm>
          <a:prstGeom prst="rect">
            <a:avLst/>
          </a:prstGeom>
        </p:spPr>
        <p:txBody>
          <a:bodyPr anchor="t" rtlCol="false" tIns="0" lIns="0" bIns="0" rIns="0">
            <a:spAutoFit/>
          </a:bodyPr>
          <a:lstStyle/>
          <a:p>
            <a:pPr algn="l">
              <a:lnSpc>
                <a:spcPts val="3437"/>
              </a:lnSpc>
            </a:pPr>
            <a:r>
              <a:rPr lang="en-US" sz="2750" spc="-55">
                <a:solidFill>
                  <a:srgbClr val="272525"/>
                </a:solidFill>
                <a:latin typeface="Arimo"/>
                <a:ea typeface="Arimo"/>
                <a:cs typeface="Arimo"/>
                <a:sym typeface="Arimo"/>
              </a:rPr>
              <a:t>Valorisation du Patrimoine</a:t>
            </a:r>
          </a:p>
        </p:txBody>
      </p:sp>
      <p:sp>
        <p:nvSpPr>
          <p:cNvPr name="TextBox 19" id="19"/>
          <p:cNvSpPr txBox="true"/>
          <p:nvPr/>
        </p:nvSpPr>
        <p:spPr>
          <a:xfrm rot="0">
            <a:off x="6200627" y="5175944"/>
            <a:ext cx="3547914" cy="1838325"/>
          </a:xfrm>
          <a:prstGeom prst="rect">
            <a:avLst/>
          </a:prstGeom>
        </p:spPr>
        <p:txBody>
          <a:bodyPr anchor="t" rtlCol="false" tIns="0" lIns="0" bIns="0" rIns="0">
            <a:spAutoFit/>
          </a:bodyPr>
          <a:lstStyle/>
          <a:p>
            <a:pPr algn="l">
              <a:lnSpc>
                <a:spcPts val="3750"/>
              </a:lnSpc>
            </a:pPr>
            <a:r>
              <a:rPr lang="en-US" sz="2312" spc="-47">
                <a:solidFill>
                  <a:srgbClr val="272525"/>
                </a:solidFill>
                <a:latin typeface="Source Sans Pro"/>
                <a:ea typeface="Source Sans Pro"/>
                <a:cs typeface="Source Sans Pro"/>
                <a:sym typeface="Source Sans Pro"/>
              </a:rPr>
              <a:t>Développer un Site Web interactif pour promouvoir et valoriser le patrimoine de Sbiba.</a:t>
            </a:r>
          </a:p>
        </p:txBody>
      </p:sp>
      <p:grpSp>
        <p:nvGrpSpPr>
          <p:cNvPr name="Group 20" id="20"/>
          <p:cNvGrpSpPr/>
          <p:nvPr/>
        </p:nvGrpSpPr>
        <p:grpSpPr>
          <a:xfrm rot="0">
            <a:off x="3285935" y="8036123"/>
            <a:ext cx="682079" cy="682079"/>
            <a:chOff x="0" y="0"/>
            <a:chExt cx="909438" cy="909438"/>
          </a:xfrm>
        </p:grpSpPr>
        <p:sp>
          <p:nvSpPr>
            <p:cNvPr name="Freeform 21" id="21"/>
            <p:cNvSpPr/>
            <p:nvPr/>
          </p:nvSpPr>
          <p:spPr>
            <a:xfrm flipH="false" flipV="false" rot="0">
              <a:off x="6350" y="6350"/>
              <a:ext cx="896747" cy="896747"/>
            </a:xfrm>
            <a:custGeom>
              <a:avLst/>
              <a:gdLst/>
              <a:ahLst/>
              <a:cxnLst/>
              <a:rect r="r" b="b" t="t" l="l"/>
              <a:pathLst>
                <a:path h="896747" w="896747">
                  <a:moveTo>
                    <a:pt x="0" y="167386"/>
                  </a:moveTo>
                  <a:cubicBezTo>
                    <a:pt x="0" y="74930"/>
                    <a:pt x="74930" y="0"/>
                    <a:pt x="167386" y="0"/>
                  </a:cubicBezTo>
                  <a:lnTo>
                    <a:pt x="729361" y="0"/>
                  </a:lnTo>
                  <a:cubicBezTo>
                    <a:pt x="821817" y="0"/>
                    <a:pt x="896747" y="74930"/>
                    <a:pt x="896747" y="167386"/>
                  </a:cubicBezTo>
                  <a:lnTo>
                    <a:pt x="896747" y="729361"/>
                  </a:lnTo>
                  <a:cubicBezTo>
                    <a:pt x="896747" y="821817"/>
                    <a:pt x="821817" y="896747"/>
                    <a:pt x="729361" y="896747"/>
                  </a:cubicBezTo>
                  <a:lnTo>
                    <a:pt x="167386" y="896747"/>
                  </a:lnTo>
                  <a:cubicBezTo>
                    <a:pt x="74930" y="896747"/>
                    <a:pt x="0" y="821817"/>
                    <a:pt x="0" y="729361"/>
                  </a:cubicBezTo>
                  <a:close/>
                </a:path>
              </a:pathLst>
            </a:custGeom>
            <a:solidFill>
              <a:srgbClr val="F0D4F7"/>
            </a:solidFill>
          </p:spPr>
        </p:sp>
        <p:sp>
          <p:nvSpPr>
            <p:cNvPr name="Freeform 22" id="22"/>
            <p:cNvSpPr/>
            <p:nvPr/>
          </p:nvSpPr>
          <p:spPr>
            <a:xfrm flipH="false" flipV="false" rot="0">
              <a:off x="0" y="0"/>
              <a:ext cx="909447" cy="909447"/>
            </a:xfrm>
            <a:custGeom>
              <a:avLst/>
              <a:gdLst/>
              <a:ahLst/>
              <a:cxnLst/>
              <a:rect r="r" b="b" t="t" l="l"/>
              <a:pathLst>
                <a:path h="909447" w="909447">
                  <a:moveTo>
                    <a:pt x="0" y="173736"/>
                  </a:moveTo>
                  <a:cubicBezTo>
                    <a:pt x="0" y="77851"/>
                    <a:pt x="77851" y="0"/>
                    <a:pt x="173736" y="0"/>
                  </a:cubicBezTo>
                  <a:lnTo>
                    <a:pt x="735711" y="0"/>
                  </a:lnTo>
                  <a:lnTo>
                    <a:pt x="735711" y="6350"/>
                  </a:lnTo>
                  <a:lnTo>
                    <a:pt x="735711" y="0"/>
                  </a:lnTo>
                  <a:lnTo>
                    <a:pt x="735711" y="6350"/>
                  </a:lnTo>
                  <a:lnTo>
                    <a:pt x="735711" y="0"/>
                  </a:lnTo>
                  <a:cubicBezTo>
                    <a:pt x="831723" y="0"/>
                    <a:pt x="909447" y="77851"/>
                    <a:pt x="909447" y="173736"/>
                  </a:cubicBezTo>
                  <a:lnTo>
                    <a:pt x="909447" y="735711"/>
                  </a:lnTo>
                  <a:lnTo>
                    <a:pt x="903097" y="735711"/>
                  </a:lnTo>
                  <a:lnTo>
                    <a:pt x="909447" y="735711"/>
                  </a:lnTo>
                  <a:cubicBezTo>
                    <a:pt x="909447" y="831723"/>
                    <a:pt x="831596" y="909447"/>
                    <a:pt x="735711" y="909447"/>
                  </a:cubicBezTo>
                  <a:lnTo>
                    <a:pt x="735711" y="903097"/>
                  </a:lnTo>
                  <a:lnTo>
                    <a:pt x="735711" y="909447"/>
                  </a:lnTo>
                  <a:lnTo>
                    <a:pt x="173736" y="909447"/>
                  </a:lnTo>
                  <a:lnTo>
                    <a:pt x="173736" y="903097"/>
                  </a:lnTo>
                  <a:lnTo>
                    <a:pt x="173736" y="909447"/>
                  </a:lnTo>
                  <a:cubicBezTo>
                    <a:pt x="77851" y="909447"/>
                    <a:pt x="0" y="831596"/>
                    <a:pt x="0" y="735711"/>
                  </a:cubicBezTo>
                  <a:lnTo>
                    <a:pt x="0" y="173736"/>
                  </a:lnTo>
                  <a:lnTo>
                    <a:pt x="6350" y="173736"/>
                  </a:lnTo>
                  <a:lnTo>
                    <a:pt x="0" y="173736"/>
                  </a:lnTo>
                  <a:moveTo>
                    <a:pt x="12700" y="173736"/>
                  </a:moveTo>
                  <a:lnTo>
                    <a:pt x="12700" y="735711"/>
                  </a:lnTo>
                  <a:lnTo>
                    <a:pt x="6350" y="735711"/>
                  </a:lnTo>
                  <a:lnTo>
                    <a:pt x="12700" y="735711"/>
                  </a:lnTo>
                  <a:cubicBezTo>
                    <a:pt x="12700" y="824611"/>
                    <a:pt x="84836" y="896747"/>
                    <a:pt x="173736" y="896747"/>
                  </a:cubicBezTo>
                  <a:lnTo>
                    <a:pt x="735711" y="896747"/>
                  </a:lnTo>
                  <a:cubicBezTo>
                    <a:pt x="824611" y="896747"/>
                    <a:pt x="896747" y="824611"/>
                    <a:pt x="896747" y="735711"/>
                  </a:cubicBezTo>
                  <a:lnTo>
                    <a:pt x="896747" y="173736"/>
                  </a:lnTo>
                  <a:lnTo>
                    <a:pt x="903097" y="173736"/>
                  </a:lnTo>
                  <a:lnTo>
                    <a:pt x="896747" y="173736"/>
                  </a:lnTo>
                  <a:cubicBezTo>
                    <a:pt x="896747" y="84836"/>
                    <a:pt x="824611" y="12700"/>
                    <a:pt x="735711" y="12700"/>
                  </a:cubicBezTo>
                  <a:lnTo>
                    <a:pt x="173736" y="12700"/>
                  </a:lnTo>
                  <a:lnTo>
                    <a:pt x="173736" y="6350"/>
                  </a:lnTo>
                  <a:lnTo>
                    <a:pt x="173736" y="12700"/>
                  </a:lnTo>
                  <a:cubicBezTo>
                    <a:pt x="84836" y="12700"/>
                    <a:pt x="12700" y="84836"/>
                    <a:pt x="12700" y="173736"/>
                  </a:cubicBezTo>
                  <a:close/>
                </a:path>
              </a:pathLst>
            </a:custGeom>
            <a:solidFill>
              <a:srgbClr val="D6BADD"/>
            </a:solidFill>
          </p:spPr>
        </p:sp>
      </p:grpSp>
      <p:sp>
        <p:nvSpPr>
          <p:cNvPr name="TextBox 23" id="23"/>
          <p:cNvSpPr txBox="true"/>
          <p:nvPr/>
        </p:nvSpPr>
        <p:spPr>
          <a:xfrm rot="0">
            <a:off x="3521455" y="8204224"/>
            <a:ext cx="211039" cy="383976"/>
          </a:xfrm>
          <a:prstGeom prst="rect">
            <a:avLst/>
          </a:prstGeom>
        </p:spPr>
        <p:txBody>
          <a:bodyPr anchor="t" rtlCol="false" tIns="0" lIns="0" bIns="0" rIns="0">
            <a:spAutoFit/>
          </a:bodyPr>
          <a:lstStyle/>
          <a:p>
            <a:pPr algn="ctr">
              <a:lnSpc>
                <a:spcPts val="3312"/>
              </a:lnSpc>
            </a:pPr>
            <a:r>
              <a:rPr lang="en-US" b="true" sz="3312" spc="-66">
                <a:solidFill>
                  <a:srgbClr val="272525"/>
                </a:solidFill>
                <a:latin typeface="Arimo Bold"/>
                <a:ea typeface="Arimo Bold"/>
                <a:cs typeface="Arimo Bold"/>
                <a:sym typeface="Arimo Bold"/>
              </a:rPr>
              <a:t>3</a:t>
            </a:r>
          </a:p>
        </p:txBody>
      </p:sp>
      <p:sp>
        <p:nvSpPr>
          <p:cNvPr name="TextBox 24" id="24"/>
          <p:cNvSpPr txBox="true"/>
          <p:nvPr/>
        </p:nvSpPr>
        <p:spPr>
          <a:xfrm rot="0">
            <a:off x="4383658" y="8209061"/>
            <a:ext cx="3634085" cy="449262"/>
          </a:xfrm>
          <a:prstGeom prst="rect">
            <a:avLst/>
          </a:prstGeom>
        </p:spPr>
        <p:txBody>
          <a:bodyPr anchor="t" rtlCol="false" tIns="0" lIns="0" bIns="0" rIns="0">
            <a:spAutoFit/>
          </a:bodyPr>
          <a:lstStyle/>
          <a:p>
            <a:pPr algn="l">
              <a:lnSpc>
                <a:spcPts val="3437"/>
              </a:lnSpc>
            </a:pPr>
            <a:r>
              <a:rPr lang="en-US" sz="2750" spc="-55">
                <a:solidFill>
                  <a:srgbClr val="272525"/>
                </a:solidFill>
                <a:latin typeface="Arimo"/>
                <a:ea typeface="Arimo"/>
                <a:cs typeface="Arimo"/>
                <a:sym typeface="Arimo"/>
              </a:rPr>
              <a:t>Tourisme</a:t>
            </a:r>
          </a:p>
        </p:txBody>
      </p:sp>
      <p:sp>
        <p:nvSpPr>
          <p:cNvPr name="TextBox 25" id="25"/>
          <p:cNvSpPr txBox="true"/>
          <p:nvPr/>
        </p:nvSpPr>
        <p:spPr>
          <a:xfrm rot="0">
            <a:off x="2670938" y="8975377"/>
            <a:ext cx="7077602" cy="1838416"/>
          </a:xfrm>
          <a:prstGeom prst="rect">
            <a:avLst/>
          </a:prstGeom>
        </p:spPr>
        <p:txBody>
          <a:bodyPr anchor="t" rtlCol="false" tIns="0" lIns="0" bIns="0" rIns="0">
            <a:spAutoFit/>
          </a:bodyPr>
          <a:lstStyle/>
          <a:p>
            <a:pPr algn="l">
              <a:lnSpc>
                <a:spcPts val="3748"/>
              </a:lnSpc>
            </a:pPr>
            <a:r>
              <a:rPr lang="en-US" sz="2312" spc="-46">
                <a:solidFill>
                  <a:srgbClr val="272525"/>
                </a:solidFill>
                <a:latin typeface="Source Sans Pro"/>
                <a:ea typeface="Source Sans Pro"/>
                <a:cs typeface="Source Sans Pro"/>
                <a:sym typeface="Source Sans Pro"/>
              </a:rPr>
              <a:t>Notre projet valorise Sbiba via l’IA, sensibilise au patrimoine et dynamise le tourisme local.</a:t>
            </a:r>
          </a:p>
          <a:p>
            <a:pPr algn="l">
              <a:lnSpc>
                <a:spcPts val="3748"/>
              </a:lnSpc>
            </a:pPr>
          </a:p>
          <a:p>
            <a:pPr algn="l">
              <a:lnSpc>
                <a:spcPts val="3750"/>
              </a:lnSpc>
            </a:pPr>
          </a:p>
        </p:txBody>
      </p:sp>
      <p:sp>
        <p:nvSpPr>
          <p:cNvPr name="Freeform 26" id="26"/>
          <p:cNvSpPr/>
          <p:nvPr/>
        </p:nvSpPr>
        <p:spPr>
          <a:xfrm flipH="false" flipV="false" rot="0">
            <a:off x="16817961" y="-76676"/>
            <a:ext cx="1750624" cy="1797306"/>
          </a:xfrm>
          <a:custGeom>
            <a:avLst/>
            <a:gdLst/>
            <a:ahLst/>
            <a:cxnLst/>
            <a:rect r="r" b="b" t="t" l="l"/>
            <a:pathLst>
              <a:path h="1797306" w="1750624">
                <a:moveTo>
                  <a:pt x="0" y="0"/>
                </a:moveTo>
                <a:lnTo>
                  <a:pt x="1750624" y="0"/>
                </a:lnTo>
                <a:lnTo>
                  <a:pt x="1750624" y="1797306"/>
                </a:lnTo>
                <a:lnTo>
                  <a:pt x="0" y="1797306"/>
                </a:lnTo>
                <a:lnTo>
                  <a:pt x="0" y="0"/>
                </a:lnTo>
                <a:close/>
              </a:path>
            </a:pathLst>
          </a:custGeom>
          <a:blipFill>
            <a:blip r:embed="rId7"/>
            <a:stretch>
              <a:fillRect l="0" t="0" r="0" b="0"/>
            </a:stretch>
          </a:blipFill>
        </p:spPr>
      </p:sp>
      <p:sp>
        <p:nvSpPr>
          <p:cNvPr name="TextBox 27" id="27"/>
          <p:cNvSpPr txBox="true"/>
          <p:nvPr/>
        </p:nvSpPr>
        <p:spPr>
          <a:xfrm rot="0">
            <a:off x="17316321" y="9314180"/>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p:cNvSpPr/>
          <p:nvPr/>
        </p:nvSpPr>
        <p:spPr>
          <a:xfrm flipH="false" flipV="false" rot="0">
            <a:off x="-358937" y="-8512547"/>
            <a:ext cx="20376020" cy="12098262"/>
          </a:xfrm>
          <a:custGeom>
            <a:avLst/>
            <a:gdLst/>
            <a:ahLst/>
            <a:cxnLst/>
            <a:rect r="r" b="b" t="t" l="l"/>
            <a:pathLst>
              <a:path h="12098262" w="20376020">
                <a:moveTo>
                  <a:pt x="0" y="0"/>
                </a:moveTo>
                <a:lnTo>
                  <a:pt x="20376019" y="0"/>
                </a:lnTo>
                <a:lnTo>
                  <a:pt x="20376019" y="12098262"/>
                </a:lnTo>
                <a:lnTo>
                  <a:pt x="0" y="12098262"/>
                </a:lnTo>
                <a:lnTo>
                  <a:pt x="0" y="0"/>
                </a:lnTo>
                <a:close/>
              </a:path>
            </a:pathLst>
          </a:custGeom>
          <a:blipFill>
            <a:blip r:embed="rId4"/>
            <a:stretch>
              <a:fillRect l="0" t="0" r="0" b="0"/>
            </a:stretch>
          </a:blipFill>
        </p:spPr>
      </p:sp>
      <p:sp>
        <p:nvSpPr>
          <p:cNvPr name="Freeform 6" id="6"/>
          <p:cNvSpPr/>
          <p:nvPr/>
        </p:nvSpPr>
        <p:spPr>
          <a:xfrm flipH="false" flipV="false" rot="0">
            <a:off x="16110001" y="680015"/>
            <a:ext cx="2092274" cy="2148067"/>
          </a:xfrm>
          <a:custGeom>
            <a:avLst/>
            <a:gdLst/>
            <a:ahLst/>
            <a:cxnLst/>
            <a:rect r="r" b="b" t="t" l="l"/>
            <a:pathLst>
              <a:path h="2148067" w="2092274">
                <a:moveTo>
                  <a:pt x="0" y="0"/>
                </a:moveTo>
                <a:lnTo>
                  <a:pt x="2092274" y="0"/>
                </a:lnTo>
                <a:lnTo>
                  <a:pt x="2092274" y="2148068"/>
                </a:lnTo>
                <a:lnTo>
                  <a:pt x="0" y="2148068"/>
                </a:lnTo>
                <a:lnTo>
                  <a:pt x="0" y="0"/>
                </a:lnTo>
                <a:close/>
              </a:path>
            </a:pathLst>
          </a:custGeom>
          <a:blipFill>
            <a:blip r:embed="rId5"/>
            <a:stretch>
              <a:fillRect l="0" t="0" r="0" b="0"/>
            </a:stretch>
          </a:blipFill>
        </p:spPr>
      </p:sp>
      <p:sp>
        <p:nvSpPr>
          <p:cNvPr name="Freeform 7" id="7"/>
          <p:cNvSpPr/>
          <p:nvPr/>
        </p:nvSpPr>
        <p:spPr>
          <a:xfrm flipH="false" flipV="false" rot="0">
            <a:off x="1412805" y="6000342"/>
            <a:ext cx="1361926" cy="1361926"/>
          </a:xfrm>
          <a:custGeom>
            <a:avLst/>
            <a:gdLst/>
            <a:ahLst/>
            <a:cxnLst/>
            <a:rect r="r" b="b" t="t" l="l"/>
            <a:pathLst>
              <a:path h="1361926" w="1361926">
                <a:moveTo>
                  <a:pt x="0" y="0"/>
                </a:moveTo>
                <a:lnTo>
                  <a:pt x="1361926" y="0"/>
                </a:lnTo>
                <a:lnTo>
                  <a:pt x="1361926" y="1361926"/>
                </a:lnTo>
                <a:lnTo>
                  <a:pt x="0" y="1361926"/>
                </a:lnTo>
                <a:lnTo>
                  <a:pt x="0" y="0"/>
                </a:lnTo>
                <a:close/>
              </a:path>
            </a:pathLst>
          </a:custGeom>
          <a:blipFill>
            <a:blip r:embed="rId6"/>
            <a:stretch>
              <a:fillRect l="0" t="0" r="0" b="0"/>
            </a:stretch>
          </a:blipFill>
        </p:spPr>
      </p:sp>
      <p:sp>
        <p:nvSpPr>
          <p:cNvPr name="Freeform 8" id="8"/>
          <p:cNvSpPr/>
          <p:nvPr/>
        </p:nvSpPr>
        <p:spPr>
          <a:xfrm flipH="false" flipV="false" rot="0">
            <a:off x="8189024" y="6000342"/>
            <a:ext cx="1443165" cy="1443165"/>
          </a:xfrm>
          <a:custGeom>
            <a:avLst/>
            <a:gdLst/>
            <a:ahLst/>
            <a:cxnLst/>
            <a:rect r="r" b="b" t="t" l="l"/>
            <a:pathLst>
              <a:path h="1443165" w="1443165">
                <a:moveTo>
                  <a:pt x="0" y="0"/>
                </a:moveTo>
                <a:lnTo>
                  <a:pt x="1443165" y="0"/>
                </a:lnTo>
                <a:lnTo>
                  <a:pt x="1443165" y="1443165"/>
                </a:lnTo>
                <a:lnTo>
                  <a:pt x="0" y="1443165"/>
                </a:lnTo>
                <a:lnTo>
                  <a:pt x="0" y="0"/>
                </a:lnTo>
                <a:close/>
              </a:path>
            </a:pathLst>
          </a:custGeom>
          <a:blipFill>
            <a:blip r:embed="rId7"/>
            <a:stretch>
              <a:fillRect l="0" t="0" r="0" b="0"/>
            </a:stretch>
          </a:blipFill>
        </p:spPr>
      </p:sp>
      <p:sp>
        <p:nvSpPr>
          <p:cNvPr name="Freeform 9" id="9"/>
          <p:cNvSpPr/>
          <p:nvPr/>
        </p:nvSpPr>
        <p:spPr>
          <a:xfrm flipH="false" flipV="false" rot="0">
            <a:off x="14899847" y="6000342"/>
            <a:ext cx="1521882" cy="1521882"/>
          </a:xfrm>
          <a:custGeom>
            <a:avLst/>
            <a:gdLst/>
            <a:ahLst/>
            <a:cxnLst/>
            <a:rect r="r" b="b" t="t" l="l"/>
            <a:pathLst>
              <a:path h="1521882" w="1521882">
                <a:moveTo>
                  <a:pt x="0" y="0"/>
                </a:moveTo>
                <a:lnTo>
                  <a:pt x="1521882" y="0"/>
                </a:lnTo>
                <a:lnTo>
                  <a:pt x="1521882" y="1521882"/>
                </a:lnTo>
                <a:lnTo>
                  <a:pt x="0" y="1521882"/>
                </a:lnTo>
                <a:lnTo>
                  <a:pt x="0" y="0"/>
                </a:lnTo>
                <a:close/>
              </a:path>
            </a:pathLst>
          </a:custGeom>
          <a:blipFill>
            <a:blip r:embed="rId8"/>
            <a:stretch>
              <a:fillRect l="0" t="0" r="0" b="0"/>
            </a:stretch>
          </a:blipFill>
        </p:spPr>
      </p:sp>
      <p:sp>
        <p:nvSpPr>
          <p:cNvPr name="TextBox 10" id="10"/>
          <p:cNvSpPr txBox="true"/>
          <p:nvPr/>
        </p:nvSpPr>
        <p:spPr>
          <a:xfrm rot="0">
            <a:off x="964257" y="3896934"/>
            <a:ext cx="16359485" cy="1677889"/>
          </a:xfrm>
          <a:prstGeom prst="rect">
            <a:avLst/>
          </a:prstGeom>
        </p:spPr>
        <p:txBody>
          <a:bodyPr anchor="t" rtlCol="false" tIns="0" lIns="0" bIns="0" rIns="0">
            <a:spAutoFit/>
          </a:bodyPr>
          <a:lstStyle/>
          <a:p>
            <a:pPr algn="l">
              <a:lnSpc>
                <a:spcPts val="6374"/>
              </a:lnSpc>
            </a:pPr>
            <a:r>
              <a:rPr lang="en-US" b="true" sz="5062" spc="-102">
                <a:solidFill>
                  <a:srgbClr val="000000"/>
                </a:solidFill>
                <a:latin typeface="Arimo Bold"/>
                <a:ea typeface="Arimo Bold"/>
                <a:cs typeface="Arimo Bold"/>
                <a:sym typeface="Arimo Bold"/>
              </a:rPr>
              <a:t>L'IA, une solution innovante pour la préservation et la promotion</a:t>
            </a:r>
          </a:p>
        </p:txBody>
      </p:sp>
      <p:sp>
        <p:nvSpPr>
          <p:cNvPr name="TextBox 11" id="11"/>
          <p:cNvSpPr txBox="true"/>
          <p:nvPr/>
        </p:nvSpPr>
        <p:spPr>
          <a:xfrm rot="0">
            <a:off x="1412805" y="7802006"/>
            <a:ext cx="3241179" cy="403225"/>
          </a:xfrm>
          <a:prstGeom prst="rect">
            <a:avLst/>
          </a:prstGeom>
        </p:spPr>
        <p:txBody>
          <a:bodyPr anchor="t" rtlCol="false" tIns="0" lIns="0" bIns="0" rIns="0">
            <a:spAutoFit/>
          </a:bodyPr>
          <a:lstStyle/>
          <a:p>
            <a:pPr algn="l">
              <a:lnSpc>
                <a:spcPts val="3124"/>
              </a:lnSpc>
            </a:pPr>
            <a:r>
              <a:rPr lang="en-US" b="true" sz="2499" spc="-51">
                <a:solidFill>
                  <a:srgbClr val="272525"/>
                </a:solidFill>
                <a:latin typeface="Arimo Bold"/>
                <a:ea typeface="Arimo Bold"/>
                <a:cs typeface="Arimo Bold"/>
                <a:sym typeface="Arimo Bold"/>
              </a:rPr>
              <a:t>ChatBot</a:t>
            </a:r>
          </a:p>
        </p:txBody>
      </p:sp>
      <p:sp>
        <p:nvSpPr>
          <p:cNvPr name="TextBox 12" id="12"/>
          <p:cNvSpPr txBox="true"/>
          <p:nvPr/>
        </p:nvSpPr>
        <p:spPr>
          <a:xfrm rot="0">
            <a:off x="7288221" y="7763906"/>
            <a:ext cx="4687937" cy="404813"/>
          </a:xfrm>
          <a:prstGeom prst="rect">
            <a:avLst/>
          </a:prstGeom>
        </p:spPr>
        <p:txBody>
          <a:bodyPr anchor="t" rtlCol="false" tIns="0" lIns="0" bIns="0" rIns="0">
            <a:spAutoFit/>
          </a:bodyPr>
          <a:lstStyle/>
          <a:p>
            <a:pPr algn="l">
              <a:lnSpc>
                <a:spcPts val="3187"/>
              </a:lnSpc>
            </a:pPr>
            <a:r>
              <a:rPr lang="en-US" b="true" sz="2499" spc="-51">
                <a:solidFill>
                  <a:srgbClr val="272525"/>
                </a:solidFill>
                <a:latin typeface="Arimo Bold"/>
                <a:ea typeface="Arimo Bold"/>
                <a:cs typeface="Arimo Bold"/>
                <a:sym typeface="Arimo Bold"/>
              </a:rPr>
              <a:t>Plateforme Numérique</a:t>
            </a:r>
          </a:p>
        </p:txBody>
      </p:sp>
      <p:sp>
        <p:nvSpPr>
          <p:cNvPr name="TextBox 13" id="13"/>
          <p:cNvSpPr txBox="true"/>
          <p:nvPr/>
        </p:nvSpPr>
        <p:spPr>
          <a:xfrm rot="0">
            <a:off x="17125647" y="9195752"/>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06</a:t>
            </a:r>
          </a:p>
        </p:txBody>
      </p:sp>
      <p:sp>
        <p:nvSpPr>
          <p:cNvPr name="TextBox 14" id="14"/>
          <p:cNvSpPr txBox="true"/>
          <p:nvPr/>
        </p:nvSpPr>
        <p:spPr>
          <a:xfrm rot="0">
            <a:off x="14899847" y="7763906"/>
            <a:ext cx="4687937" cy="404813"/>
          </a:xfrm>
          <a:prstGeom prst="rect">
            <a:avLst/>
          </a:prstGeom>
        </p:spPr>
        <p:txBody>
          <a:bodyPr anchor="t" rtlCol="false" tIns="0" lIns="0" bIns="0" rIns="0">
            <a:spAutoFit/>
          </a:bodyPr>
          <a:lstStyle/>
          <a:p>
            <a:pPr algn="l">
              <a:lnSpc>
                <a:spcPts val="3187"/>
              </a:lnSpc>
            </a:pPr>
            <a:r>
              <a:rPr lang="en-US" b="true" sz="2499" spc="-51">
                <a:solidFill>
                  <a:srgbClr val="272525"/>
                </a:solidFill>
                <a:latin typeface="Arimo Bold"/>
                <a:ea typeface="Arimo Bold"/>
                <a:cs typeface="Arimo Bold"/>
                <a:sym typeface="Arimo Bold"/>
              </a:rPr>
              <a:t>Video Generé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7437" y="-13581"/>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alpha val="90196"/>
              </a:srgbClr>
            </a:solidFill>
          </p:spPr>
        </p:sp>
      </p:grpSp>
      <p:sp>
        <p:nvSpPr>
          <p:cNvPr name="Freeform 5" id="5"/>
          <p:cNvSpPr/>
          <p:nvPr/>
        </p:nvSpPr>
        <p:spPr>
          <a:xfrm flipH="false" flipV="false" rot="0">
            <a:off x="17437" y="-13581"/>
            <a:ext cx="18288000" cy="4534605"/>
          </a:xfrm>
          <a:custGeom>
            <a:avLst/>
            <a:gdLst/>
            <a:ahLst/>
            <a:cxnLst/>
            <a:rect r="r" b="b" t="t" l="l"/>
            <a:pathLst>
              <a:path h="4534605" w="18288000">
                <a:moveTo>
                  <a:pt x="0" y="0"/>
                </a:moveTo>
                <a:lnTo>
                  <a:pt x="18288000" y="0"/>
                </a:lnTo>
                <a:lnTo>
                  <a:pt x="18288000" y="4534606"/>
                </a:lnTo>
                <a:lnTo>
                  <a:pt x="0" y="4534606"/>
                </a:lnTo>
                <a:lnTo>
                  <a:pt x="0" y="0"/>
                </a:lnTo>
                <a:close/>
              </a:path>
            </a:pathLst>
          </a:custGeom>
          <a:blipFill>
            <a:blip r:embed="rId4"/>
            <a:stretch>
              <a:fillRect l="0" t="-69231" r="0" b="-132809"/>
            </a:stretch>
          </a:blipFill>
        </p:spPr>
      </p:sp>
      <p:sp>
        <p:nvSpPr>
          <p:cNvPr name="Freeform 6" id="6"/>
          <p:cNvSpPr/>
          <p:nvPr/>
        </p:nvSpPr>
        <p:spPr>
          <a:xfrm flipH="false" flipV="false" rot="0">
            <a:off x="16213163" y="0"/>
            <a:ext cx="2092274" cy="2148067"/>
          </a:xfrm>
          <a:custGeom>
            <a:avLst/>
            <a:gdLst/>
            <a:ahLst/>
            <a:cxnLst/>
            <a:rect r="r" b="b" t="t" l="l"/>
            <a:pathLst>
              <a:path h="2148067" w="2092274">
                <a:moveTo>
                  <a:pt x="0" y="0"/>
                </a:moveTo>
                <a:lnTo>
                  <a:pt x="2092274" y="0"/>
                </a:lnTo>
                <a:lnTo>
                  <a:pt x="2092274" y="2148067"/>
                </a:lnTo>
                <a:lnTo>
                  <a:pt x="0" y="2148067"/>
                </a:lnTo>
                <a:lnTo>
                  <a:pt x="0" y="0"/>
                </a:lnTo>
                <a:close/>
              </a:path>
            </a:pathLst>
          </a:custGeom>
          <a:blipFill>
            <a:blip r:embed="rId5"/>
            <a:stretch>
              <a:fillRect l="0" t="0" r="0" b="0"/>
            </a:stretch>
          </a:blipFill>
        </p:spPr>
      </p:sp>
      <p:sp>
        <p:nvSpPr>
          <p:cNvPr name="TextBox 7" id="7"/>
          <p:cNvSpPr txBox="true"/>
          <p:nvPr/>
        </p:nvSpPr>
        <p:spPr>
          <a:xfrm rot="0">
            <a:off x="17152565" y="9109729"/>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07</a:t>
            </a:r>
          </a:p>
        </p:txBody>
      </p:sp>
      <p:sp>
        <p:nvSpPr>
          <p:cNvPr name="TextBox 8" id="8"/>
          <p:cNvSpPr txBox="true"/>
          <p:nvPr/>
        </p:nvSpPr>
        <p:spPr>
          <a:xfrm rot="0">
            <a:off x="2621920" y="7981585"/>
            <a:ext cx="5553224" cy="403225"/>
          </a:xfrm>
          <a:prstGeom prst="rect">
            <a:avLst/>
          </a:prstGeom>
        </p:spPr>
        <p:txBody>
          <a:bodyPr anchor="t" rtlCol="false" tIns="0" lIns="0" bIns="0" rIns="0">
            <a:spAutoFit/>
          </a:bodyPr>
          <a:lstStyle/>
          <a:p>
            <a:pPr algn="l">
              <a:lnSpc>
                <a:spcPts val="3124"/>
              </a:lnSpc>
            </a:pPr>
            <a:r>
              <a:rPr lang="en-US" b="true" sz="2499" spc="-51">
                <a:solidFill>
                  <a:srgbClr val="272525"/>
                </a:solidFill>
                <a:latin typeface="Arimo Bold"/>
                <a:ea typeface="Arimo Bold"/>
                <a:cs typeface="Arimo Bold"/>
                <a:sym typeface="Arimo Bold"/>
              </a:rPr>
              <a:t> Documents PDF sur Sbiba.</a:t>
            </a:r>
          </a:p>
        </p:txBody>
      </p:sp>
      <p:sp>
        <p:nvSpPr>
          <p:cNvPr name="TextBox 9" id="9"/>
          <p:cNvSpPr txBox="true"/>
          <p:nvPr/>
        </p:nvSpPr>
        <p:spPr>
          <a:xfrm rot="0">
            <a:off x="2621920" y="6345317"/>
            <a:ext cx="6522080" cy="403225"/>
          </a:xfrm>
          <a:prstGeom prst="rect">
            <a:avLst/>
          </a:prstGeom>
        </p:spPr>
        <p:txBody>
          <a:bodyPr anchor="t" rtlCol="false" tIns="0" lIns="0" bIns="0" rIns="0">
            <a:spAutoFit/>
          </a:bodyPr>
          <a:lstStyle/>
          <a:p>
            <a:pPr algn="l">
              <a:lnSpc>
                <a:spcPts val="3124"/>
              </a:lnSpc>
            </a:pPr>
            <a:r>
              <a:rPr lang="en-US" b="true" sz="2499" spc="-51">
                <a:solidFill>
                  <a:srgbClr val="272525"/>
                </a:solidFill>
                <a:latin typeface="Arimo Bold"/>
                <a:ea typeface="Arimo Bold"/>
                <a:cs typeface="Arimo Bold"/>
                <a:sym typeface="Arimo Bold"/>
              </a:rPr>
              <a:t> Images du site pour l’amélioration.</a:t>
            </a:r>
          </a:p>
        </p:txBody>
      </p:sp>
      <p:sp>
        <p:nvSpPr>
          <p:cNvPr name="TextBox 10" id="10"/>
          <p:cNvSpPr txBox="true"/>
          <p:nvPr/>
        </p:nvSpPr>
        <p:spPr>
          <a:xfrm rot="0">
            <a:off x="885643" y="5091819"/>
            <a:ext cx="7509915" cy="497277"/>
          </a:xfrm>
          <a:prstGeom prst="rect">
            <a:avLst/>
          </a:prstGeom>
        </p:spPr>
        <p:txBody>
          <a:bodyPr anchor="t" rtlCol="false" tIns="0" lIns="0" bIns="0" rIns="0">
            <a:spAutoFit/>
          </a:bodyPr>
          <a:lstStyle/>
          <a:p>
            <a:pPr algn="l">
              <a:lnSpc>
                <a:spcPts val="3830"/>
              </a:lnSpc>
            </a:pPr>
            <a:r>
              <a:rPr lang="en-US" b="true" sz="3064" spc="-62">
                <a:solidFill>
                  <a:srgbClr val="272525"/>
                </a:solidFill>
                <a:latin typeface="Arimo Bold"/>
                <a:ea typeface="Arimo Bold"/>
                <a:cs typeface="Arimo Bold"/>
                <a:sym typeface="Arimo Bold"/>
              </a:rPr>
              <a:t>📌 Sources de données pour l’IA</a:t>
            </a:r>
          </a:p>
        </p:txBody>
      </p:sp>
      <p:sp>
        <p:nvSpPr>
          <p:cNvPr name="TextBox 11" id="11"/>
          <p:cNvSpPr txBox="true"/>
          <p:nvPr/>
        </p:nvSpPr>
        <p:spPr>
          <a:xfrm rot="0">
            <a:off x="1464243" y="6047909"/>
            <a:ext cx="871087" cy="817067"/>
          </a:xfrm>
          <a:prstGeom prst="rect">
            <a:avLst/>
          </a:prstGeom>
        </p:spPr>
        <p:txBody>
          <a:bodyPr anchor="t" rtlCol="false" tIns="0" lIns="0" bIns="0" rIns="0">
            <a:spAutoFit/>
          </a:bodyPr>
          <a:lstStyle/>
          <a:p>
            <a:pPr algn="ctr">
              <a:lnSpc>
                <a:spcPts val="6338"/>
              </a:lnSpc>
              <a:spcBef>
                <a:spcPct val="0"/>
              </a:spcBef>
            </a:pPr>
            <a:r>
              <a:rPr lang="en-US" b="true" sz="5070" spc="-103">
                <a:solidFill>
                  <a:srgbClr val="000000"/>
                </a:solidFill>
                <a:latin typeface="Arimo Bold"/>
                <a:ea typeface="Arimo Bold"/>
                <a:cs typeface="Arimo Bold"/>
                <a:sym typeface="Arimo Bold"/>
              </a:rPr>
              <a:t>📷</a:t>
            </a:r>
          </a:p>
        </p:txBody>
      </p:sp>
      <p:sp>
        <p:nvSpPr>
          <p:cNvPr name="TextBox 12" id="12"/>
          <p:cNvSpPr txBox="true"/>
          <p:nvPr/>
        </p:nvSpPr>
        <p:spPr>
          <a:xfrm rot="0">
            <a:off x="1494157" y="7710272"/>
            <a:ext cx="811260" cy="755350"/>
          </a:xfrm>
          <a:prstGeom prst="rect">
            <a:avLst/>
          </a:prstGeom>
        </p:spPr>
        <p:txBody>
          <a:bodyPr anchor="t" rtlCol="false" tIns="0" lIns="0" bIns="0" rIns="0">
            <a:spAutoFit/>
          </a:bodyPr>
          <a:lstStyle/>
          <a:p>
            <a:pPr algn="ctr">
              <a:lnSpc>
                <a:spcPts val="5903"/>
              </a:lnSpc>
              <a:spcBef>
                <a:spcPct val="0"/>
              </a:spcBef>
            </a:pPr>
            <a:r>
              <a:rPr lang="en-US" b="true" sz="4722" spc="-96">
                <a:solidFill>
                  <a:srgbClr val="000000"/>
                </a:solidFill>
                <a:latin typeface="Arimo Bold"/>
                <a:ea typeface="Arimo Bold"/>
                <a:cs typeface="Arimo Bold"/>
                <a:sym typeface="Arimo Bold"/>
              </a:rPr>
              <a: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169724"/>
            <a:ext cx="18288000" cy="8847113"/>
          </a:xfrm>
          <a:custGeom>
            <a:avLst/>
            <a:gdLst/>
            <a:ahLst/>
            <a:cxnLst/>
            <a:rect r="r" b="b" t="t" l="l"/>
            <a:pathLst>
              <a:path h="8847113" w="18288000">
                <a:moveTo>
                  <a:pt x="0" y="0"/>
                </a:moveTo>
                <a:lnTo>
                  <a:pt x="18288000" y="0"/>
                </a:lnTo>
                <a:lnTo>
                  <a:pt x="18288000" y="8847112"/>
                </a:lnTo>
                <a:lnTo>
                  <a:pt x="0" y="8847112"/>
                </a:lnTo>
                <a:lnTo>
                  <a:pt x="0" y="0"/>
                </a:lnTo>
                <a:close/>
              </a:path>
            </a:pathLst>
          </a:custGeom>
          <a:blipFill>
            <a:blip r:embed="rId2"/>
            <a:stretch>
              <a:fillRect l="-1739" t="0" r="-1739" b="0"/>
            </a:stretch>
          </a:blipFill>
        </p:spPr>
      </p:sp>
      <p:sp>
        <p:nvSpPr>
          <p:cNvPr name="Freeform 3" id="3"/>
          <p:cNvSpPr/>
          <p:nvPr/>
        </p:nvSpPr>
        <p:spPr>
          <a:xfrm flipH="false" flipV="false" rot="0">
            <a:off x="375060" y="229771"/>
            <a:ext cx="798929" cy="798929"/>
          </a:xfrm>
          <a:custGeom>
            <a:avLst/>
            <a:gdLst/>
            <a:ahLst/>
            <a:cxnLst/>
            <a:rect r="r" b="b" t="t" l="l"/>
            <a:pathLst>
              <a:path h="798929" w="798929">
                <a:moveTo>
                  <a:pt x="0" y="0"/>
                </a:moveTo>
                <a:lnTo>
                  <a:pt x="798929" y="0"/>
                </a:lnTo>
                <a:lnTo>
                  <a:pt x="798929" y="798929"/>
                </a:lnTo>
                <a:lnTo>
                  <a:pt x="0" y="798929"/>
                </a:lnTo>
                <a:lnTo>
                  <a:pt x="0" y="0"/>
                </a:lnTo>
                <a:close/>
              </a:path>
            </a:pathLst>
          </a:custGeom>
          <a:blipFill>
            <a:blip r:embed="rId3"/>
            <a:stretch>
              <a:fillRect l="0" t="0" r="0" b="0"/>
            </a:stretch>
          </a:blipFill>
        </p:spPr>
      </p:sp>
      <p:sp>
        <p:nvSpPr>
          <p:cNvPr name="TextBox 4" id="4"/>
          <p:cNvSpPr txBox="true"/>
          <p:nvPr/>
        </p:nvSpPr>
        <p:spPr>
          <a:xfrm rot="0">
            <a:off x="17152565" y="9109729"/>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08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929441" y="302202"/>
            <a:ext cx="9540830" cy="9984798"/>
          </a:xfrm>
          <a:custGeom>
            <a:avLst/>
            <a:gdLst/>
            <a:ahLst/>
            <a:cxnLst/>
            <a:rect r="r" b="b" t="t" l="l"/>
            <a:pathLst>
              <a:path h="9984798" w="9540830">
                <a:moveTo>
                  <a:pt x="0" y="0"/>
                </a:moveTo>
                <a:lnTo>
                  <a:pt x="9540829" y="0"/>
                </a:lnTo>
                <a:lnTo>
                  <a:pt x="9540829" y="9984798"/>
                </a:lnTo>
                <a:lnTo>
                  <a:pt x="0" y="9984798"/>
                </a:lnTo>
                <a:lnTo>
                  <a:pt x="0" y="0"/>
                </a:lnTo>
                <a:close/>
              </a:path>
            </a:pathLst>
          </a:custGeom>
          <a:blipFill>
            <a:blip r:embed="rId2"/>
            <a:stretch>
              <a:fillRect l="0" t="-211" r="0" b="-4470"/>
            </a:stretch>
          </a:blipFill>
        </p:spPr>
      </p:sp>
      <p:sp>
        <p:nvSpPr>
          <p:cNvPr name="Freeform 3" id="3"/>
          <p:cNvSpPr/>
          <p:nvPr/>
        </p:nvSpPr>
        <p:spPr>
          <a:xfrm flipH="false" flipV="false" rot="0">
            <a:off x="623096" y="513942"/>
            <a:ext cx="1361926" cy="1361926"/>
          </a:xfrm>
          <a:custGeom>
            <a:avLst/>
            <a:gdLst/>
            <a:ahLst/>
            <a:cxnLst/>
            <a:rect r="r" b="b" t="t" l="l"/>
            <a:pathLst>
              <a:path h="1361926" w="1361926">
                <a:moveTo>
                  <a:pt x="0" y="0"/>
                </a:moveTo>
                <a:lnTo>
                  <a:pt x="1361926" y="0"/>
                </a:lnTo>
                <a:lnTo>
                  <a:pt x="1361926" y="1361926"/>
                </a:lnTo>
                <a:lnTo>
                  <a:pt x="0" y="1361926"/>
                </a:lnTo>
                <a:lnTo>
                  <a:pt x="0" y="0"/>
                </a:lnTo>
                <a:close/>
              </a:path>
            </a:pathLst>
          </a:custGeom>
          <a:blipFill>
            <a:blip r:embed="rId3"/>
            <a:stretch>
              <a:fillRect l="0" t="0" r="0" b="0"/>
            </a:stretch>
          </a:blipFill>
        </p:spPr>
      </p:sp>
      <p:sp>
        <p:nvSpPr>
          <p:cNvPr name="TextBox 4" id="4"/>
          <p:cNvSpPr txBox="true"/>
          <p:nvPr/>
        </p:nvSpPr>
        <p:spPr>
          <a:xfrm rot="0">
            <a:off x="17152565" y="9109729"/>
            <a:ext cx="75390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Open Sans Bold"/>
                <a:ea typeface="Open Sans Bold"/>
                <a:cs typeface="Open Sans Bold"/>
                <a:sym typeface="Open Sans Bold"/>
              </a:rPr>
              <a:t>09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DAGd6xQv-C8</dc:identifier>
  <dcterms:modified xsi:type="dcterms:W3CDTF">2011-08-01T06:04:30Z</dcterms:modified>
  <cp:revision>1</cp:revision>
  <dc:title>Levolution-de-Presentation-du-Projet-AI-Serving-Kasserine-Heritage.pptx</dc:title>
</cp:coreProperties>
</file>

<file path=docProps/thumbnail.jpeg>
</file>